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389" r:id="rId2"/>
    <p:sldId id="284" r:id="rId3"/>
    <p:sldId id="419" r:id="rId4"/>
    <p:sldId id="471" r:id="rId5"/>
    <p:sldId id="286" r:id="rId6"/>
    <p:sldId id="454" r:id="rId7"/>
    <p:sldId id="455" r:id="rId8"/>
    <p:sldId id="370" r:id="rId9"/>
    <p:sldId id="456" r:id="rId10"/>
    <p:sldId id="438" r:id="rId11"/>
    <p:sldId id="287" r:id="rId12"/>
    <p:sldId id="369" r:id="rId13"/>
    <p:sldId id="373" r:id="rId14"/>
    <p:sldId id="371" r:id="rId15"/>
    <p:sldId id="285" r:id="rId16"/>
    <p:sldId id="288" r:id="rId17"/>
    <p:sldId id="472" r:id="rId18"/>
    <p:sldId id="292" r:id="rId19"/>
    <p:sldId id="293" r:id="rId20"/>
    <p:sldId id="478" r:id="rId21"/>
    <p:sldId id="482" r:id="rId22"/>
    <p:sldId id="473" r:id="rId23"/>
    <p:sldId id="294" r:id="rId24"/>
    <p:sldId id="415" r:id="rId25"/>
    <p:sldId id="451" r:id="rId26"/>
    <p:sldId id="457" r:id="rId27"/>
    <p:sldId id="452" r:id="rId28"/>
    <p:sldId id="296" r:id="rId29"/>
    <p:sldId id="442" r:id="rId30"/>
    <p:sldId id="443" r:id="rId31"/>
    <p:sldId id="444" r:id="rId32"/>
    <p:sldId id="445" r:id="rId33"/>
    <p:sldId id="458" r:id="rId34"/>
    <p:sldId id="459" r:id="rId35"/>
    <p:sldId id="474" r:id="rId36"/>
    <p:sldId id="298" r:id="rId37"/>
    <p:sldId id="460" r:id="rId38"/>
    <p:sldId id="461" r:id="rId39"/>
    <p:sldId id="462" r:id="rId40"/>
    <p:sldId id="299" r:id="rId41"/>
    <p:sldId id="439" r:id="rId42"/>
    <p:sldId id="466" r:id="rId43"/>
    <p:sldId id="302" r:id="rId44"/>
    <p:sldId id="303" r:id="rId45"/>
    <p:sldId id="377" r:id="rId46"/>
    <p:sldId id="304" r:id="rId47"/>
    <p:sldId id="446" r:id="rId48"/>
    <p:sldId id="305" r:id="rId49"/>
    <p:sldId id="378" r:id="rId50"/>
    <p:sldId id="417" r:id="rId51"/>
    <p:sldId id="440" r:id="rId52"/>
    <p:sldId id="379" r:id="rId53"/>
    <p:sldId id="380" r:id="rId54"/>
    <p:sldId id="416" r:id="rId55"/>
    <p:sldId id="381" r:id="rId56"/>
    <p:sldId id="308" r:id="rId57"/>
    <p:sldId id="436" r:id="rId58"/>
    <p:sldId id="384" r:id="rId59"/>
    <p:sldId id="382" r:id="rId60"/>
    <p:sldId id="310" r:id="rId61"/>
    <p:sldId id="311" r:id="rId62"/>
    <p:sldId id="475" r:id="rId63"/>
    <p:sldId id="314" r:id="rId64"/>
    <p:sldId id="385" r:id="rId65"/>
    <p:sldId id="315" r:id="rId66"/>
    <p:sldId id="316" r:id="rId67"/>
    <p:sldId id="318" r:id="rId68"/>
    <p:sldId id="414" r:id="rId69"/>
    <p:sldId id="387" r:id="rId70"/>
    <p:sldId id="476" r:id="rId71"/>
    <p:sldId id="420" r:id="rId72"/>
    <p:sldId id="422" r:id="rId73"/>
    <p:sldId id="423" r:id="rId74"/>
    <p:sldId id="424" r:id="rId75"/>
    <p:sldId id="435" r:id="rId76"/>
    <p:sldId id="425" r:id="rId77"/>
    <p:sldId id="477" r:id="rId78"/>
    <p:sldId id="447" r:id="rId79"/>
    <p:sldId id="449" r:id="rId80"/>
    <p:sldId id="448" r:id="rId81"/>
    <p:sldId id="464" r:id="rId82"/>
    <p:sldId id="483" r:id="rId83"/>
    <p:sldId id="484" r:id="rId84"/>
    <p:sldId id="413" r:id="rId85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8" userDrawn="1">
          <p15:clr>
            <a:srgbClr val="A4A3A4"/>
          </p15:clr>
        </p15:guide>
        <p15:guide id="2" pos="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66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6333" autoAdjust="0"/>
  </p:normalViewPr>
  <p:slideViewPr>
    <p:cSldViewPr snapToGrid="0">
      <p:cViewPr varScale="1">
        <p:scale>
          <a:sx n="83" d="100"/>
          <a:sy n="83" d="100"/>
        </p:scale>
        <p:origin x="348" y="45"/>
      </p:cViewPr>
      <p:guideLst>
        <p:guide orient="horz" pos="868"/>
        <p:guide pos="640"/>
      </p:guideLst>
    </p:cSldViewPr>
  </p:slideViewPr>
  <p:outlineViewPr>
    <p:cViewPr>
      <p:scale>
        <a:sx n="33" d="100"/>
        <a:sy n="33" d="100"/>
      </p:scale>
      <p:origin x="0" y="60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fld id="{5E94CAA9-729A-47F7-AE61-C40AB02B73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4989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06T02:07:24.8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49 201,'0'0,"0"49,0-25,0 25,0 50,0 23,0 50,0-25,0 50,0 48,0-24,0 98,0-24,0 24,0 24,0-73,0 25,0 2576,0-2307,0-392,0 1006,0-1153,0-25,0 0,0 24,0 1,0-25,0 49,0 0,0 0,0 0,0 0,0 25,0-25,0 25,0-1,0-24,0 0,0-49,0 0,0-24,0-1,0 25,0-24,0-1,0 1,0-1,0-24,0 0,0-25</inkml:trace>
  <inkml:trace contextRef="#ctx0" brushRef="#br0" timeOffset="1828">123 201,'0'-25,"49"25,25 0,24-24,0 24,0 0,50-49,-1 24,-48 25,73-24,-49-1,24 25,-49 0,1 0,-1 0,0-25,-24 25,0 0,0 0,-50 0,1 0,-1 0,25 0,-24 0,0 0,-25 0,24 0,25 0,-24 0,-25 0,25 0,-1 0,-24 0,25 0,24 0,-25 0,26 0,-1 0,0 0,25 0,-50 25,1-25,-1 0,1 0,-1 0,26 0,-50 0,24 0,-24 0,49 0,-49 0,0 25,0-25,0 49,0-25,0 50,25-1,-25 1,0-25,0 25,0-1,0 26,0 23,0 25,0-48,0 48,0-49,0 25,0 24,0-24,0-1,0-23,0 23,0 26,0-50,0 49,0-24,0-1,0 1,0 24,0-24,0 24,0-24,0 24,0-24,0 0,0-25,0 74,0-25,0-24,0-1,0-48,0 73,0-73,0-1,0-24,0 1,0 23,0-24,0 0,0 0,0 0,0 1,0-1,0 24,0-24,0 25,0-25,0 25,0-1,0 1,0-25,0 0,0 0,0 25,0-1,0 1,0 0,0-1,0-24,0 0,0 1,0 23,0-48,0 48,0-24,0 25,0-25,0 0,0 0,0 0,0 25,0-25,0 0,0 0,0 25,0 0,0-1,0 1,0-1,0 1,0 0,0 24,-25-25,25-24,0 74,0-25,0 1,0-1,0-25,0 25,0 1,0-26,0 1,0 0,0-1,0 1,0-25,0 24,0 1,0 0,0-1,0-24,0 1,0-1,0-25,0 25,0-49,0 25,0-50,-24 25,-1 0,25-24,-24 24,-1 0,25-25,-25 25,1 0,-1 0</inkml:trace>
  <inkml:trace contextRef="#ctx0" brushRef="#br0" timeOffset="4531">24 8766,'0'0,"0"24,0 1,0-1,0 1,0-1,0-24,0 25,0-1,0 26,0-26,0 1,0-1,0 25,0 25,0-50,0 1,0 0,0 24,0-49,0 24,0-24,0 25,-24-1,24-24,0 25,0-25,0 0,24 0,-24 0,49 0,-24 0,24 0,0 0,1 0,72 0,-48 0,24 0,1 0,48 0,-48 0,-1 0,0 0,0 0,-24 0,-25 0,1 0,23 0,-73 0,74 0,-25 0,0 0,25 0,24 0,25 0,-49 0,24 0,-24 0,0 0,-25 0,0 0,0 0,-24 0,-1 0,1 0,0 0,-1 0,-24 0,25 0,-1 0,-24 0,25 0,-25 0,24 0,-24 0,50 0,-26 0,-24 0,25 0,-1 0,-24-25,0-24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06T02:07:31.7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1388,'0'0,"24"-25,26 25,-25 0,25 0,49 0,-24 0,49 0,0 0,25 0,25 0,25 0,-1 0,26 0,49 0,-74 0,0 0,-50 0,0 0,-75 0,-24 0,-25 0,0 0</inkml:trace>
  <inkml:trace contextRef="#ctx0" brushRef="#br0" timeOffset="1203">323 148,'0'0,"0"50,0-1,0-24,0 50,0-1,0 0,0-24,0 0,24-26,-24 26,25-50,-25 0,50 25,-50-25,25 0,24 0,-24 0,25-25,-25 25,24-50,-24 50,0-49,-25 49,25-25,-25 0,0 25,0-25,0 1,0-1,0 25,0-25,0 0,0 0,0 25,0-24,0 24,0-25,0 0,-25 25,0-25,25 25,-25-25,1 25,-1 0,25 0,-25-24,25 24,-25 0,25 0,-50 0,50 0,-24 0,24 0,-25 0,25 0,-25 0,0 0,0 0,25 24,-49-24,49 0,0 25,-25-25,25 0,0 25</inkml:trace>
  <inkml:trace contextRef="#ctx0" brushRef="#br0" timeOffset="2157">1490 49,'0'-25,"0"25,-25-24,0 24,1 0,24 0,-50 0,25 0,0 0,0 0,1 0,-1 0,0 0,-25 24,25-24,0 0,-24 25,49-25,-50 25,50 0,0 0,0-1,0-24,0 25,0-25,0 25,0-25,0 49,25-49,-25 0,25 25,0-25,-1 25,26 0,-25-25,0 0,-25 0,50 0,-50 0,24 25,1-25,0 49,25-49,-50 25,25-25,-25 0,49 25,-49-25,25 49,-25-24,25 0,-25 0,0-25,0 25,0-1,0-24,0 25,-25-25,25 25,-25-25,0 25,25-1,-24-24,24 25,-50-25,25 50,0-50,-24 49,24-24,0-25,25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06T02:07:35.3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29 0,'0'0,"0"24,0 26,0-1,0 1,0-25,0 49,0-24,0-1,0 26,0-1,0-1,0 2,0-26,0 1,0-1,24-24,1 25,-25-50,24 0,-24 0,25 0,0 0,-1-50,50 25,-50-49,74 24,-24-24,0 0,-50 25,25 0,-24-1,-25-24,0 24,25 25,-25 1,0-1,0-25,0 25,0 1,0-1,0 25,0-25,0 0,0 25,0 0,0 25,0-25,0 50,0-26,0 51,0-1,0 0,24 50,1-50,-1 0,-24 0,49-24,-24 24,-25 1,24-26,26-24,-50 25,0-50,0 24,0-24,24 0,-24-24,0-1,25 25,-25-50,24 50,-24-25</inkml:trace>
  <inkml:trace contextRef="#ctx0" brushRef="#br0" timeOffset="969">1135 223,'-25'0,"0"0,25 0,-25 0,0 0,25 0,-24 0,-1 0,25 24,-24 1,24 0,0-25,0 25,0-25,0 24,0 1,0 0,0 0,0-25,24 25,-24-1,49 26,-24-26,0 0,-25 1,50 0,-50 0,0-25,0 25,0-1,0-24,0 25,0-25,0 50,0-25,0-25,-25 24,25 1,-25-25,0 25,25-25,0-25,-25 0,25 25,0-24</inkml:trace>
  <inkml:trace contextRef="#ctx0" brushRef="#br0" timeOffset="1625">1527 495,'0'0,"0"-25,0 1,25 24,-25-25,0 0,0 25,25-25,-25-24,24 24,1 0,24 0,-49-24,0 49,0-25,0 25,-25 0,1 0,24 0,-25 0,25 0,-24 0,24 0,-50 0,26 0,-1 25,25-25,-24 0,24 25,-25-25,1 24,24 26,0-50,0 25,0-1,0 1,0 25,0-25,0 24,0-24,0 23,0 2,0 0,0-26,0 26,49-25,-49 0,0 24,24-49,1 50,-1-50,-24 0,50 0,-26 0,-24 0,25 0,-1 0,-24 0,0-25,0 0,25 25,-25-25,0 1,24 24,-24-25,0 25,0-25,0 25,0-25,0 0,0 25</inkml:trace>
  <inkml:trace contextRef="#ctx0" brushRef="#br0" timeOffset="2531">1699 371,'25'0,"-25"0,0 0,0 0,0 25,24-25,-24 25,25 24,-1-24,26 24,-50 25,24-24,1-1,-1 1,-24-1,25 1,-25-25,0-1,0 1,0-50,0 1,0-1,0 25,0-50,0 26,0-1,0-25,0 1,0 49,0-25,0-25,0 50,0-49,0 25,24-1,1-24,-25-1,49 25,-49 0,0 25,0-24,0-1,0 25,25 0,-25 0,24 0,-24 0,25 0,-25 0,24 0,-48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2-11-27T04:02:40.8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fld id="{F8608968-D7EA-41EB-9494-D4C355670D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4188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53625DB-E40B-46B4-BE91-CE4AEF74A17F}" type="slidenum">
              <a:rPr lang="en-US" altLang="zh-CN" smtClean="0">
                <a:latin typeface="Helvetica" pitchFamily="34" charset="0"/>
              </a:rPr>
              <a:pPr/>
              <a:t>1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27C7965-BCB2-4EF5-A02C-87F2C9BA1EEC}" type="slidenum">
              <a:rPr lang="en-US" altLang="zh-CN" smtClean="0">
                <a:latin typeface="Helvetica" pitchFamily="34" charset="0"/>
              </a:rPr>
              <a:pPr/>
              <a:t>11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E2D473-6BD8-4B79-899B-55330FC5431F}" type="slidenum">
              <a:rPr lang="en-US" altLang="zh-CN" smtClean="0">
                <a:latin typeface="Helvetica" pitchFamily="34" charset="0"/>
              </a:rPr>
              <a:pPr/>
              <a:t>12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A931396-07BE-4494-8B11-24A7E6F056F9}" type="slidenum">
              <a:rPr lang="en-US" altLang="zh-CN" smtClean="0">
                <a:latin typeface="Helvetica" pitchFamily="34" charset="0"/>
              </a:rPr>
              <a:pPr/>
              <a:t>13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134EB4D-AD6E-4CFB-9042-4B09C67B4CDA}" type="slidenum">
              <a:rPr lang="en-US" altLang="zh-CN" smtClean="0">
                <a:latin typeface="Helvetica" pitchFamily="34" charset="0"/>
              </a:rPr>
              <a:pPr/>
              <a:t>14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17975B7-F34A-44EF-99B4-C27F70B9AEB6}" type="slidenum">
              <a:rPr lang="en-US" altLang="zh-CN" smtClean="0">
                <a:latin typeface="Helvetica" pitchFamily="34" charset="0"/>
              </a:rPr>
              <a:pPr/>
              <a:t>15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89511DA-E8D5-4723-80E7-A5E95186CD2F}" type="slidenum">
              <a:rPr lang="en-US" altLang="zh-CN" smtClean="0">
                <a:latin typeface="Helvetica" pitchFamily="34" charset="0"/>
              </a:rPr>
              <a:pPr/>
              <a:t>16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3E89E3A-EA0C-4BC7-84B3-E2AC9F6DD82F}" type="slidenum">
              <a:rPr lang="en-US" altLang="zh-CN" smtClean="0">
                <a:latin typeface="Helvetica" pitchFamily="34" charset="0"/>
              </a:rPr>
              <a:pPr/>
              <a:t>18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51726A0-AD61-4570-A8CB-78338B824431}" type="slidenum">
              <a:rPr lang="en-US" altLang="zh-CN" smtClean="0">
                <a:latin typeface="Helvetica" pitchFamily="34" charset="0"/>
              </a:rPr>
              <a:pPr/>
              <a:t>19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8F4DDB-5ED5-4054-851D-8ED93D7A65C8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98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98DB0A-F880-47A5-9B4A-1C7C9A9E0C8C}" type="slidenum">
              <a:rPr lang="en-US" altLang="zh-CN" smtClean="0">
                <a:latin typeface="Helvetica" pitchFamily="34" charset="0"/>
              </a:rPr>
              <a:pPr/>
              <a:t>23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EFE5CC2-170E-4F24-888C-D6CFB46488DB}" type="slidenum">
              <a:rPr lang="en-US" altLang="zh-CN" smtClean="0">
                <a:latin typeface="Helvetica" pitchFamily="34" charset="0"/>
              </a:rPr>
              <a:pPr/>
              <a:t>2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AB96015-CDCF-4F5A-B275-FB67F3BDF61D}" type="slidenum">
              <a:rPr lang="en-US" altLang="zh-CN" smtClean="0">
                <a:latin typeface="Helvetica" pitchFamily="34" charset="0"/>
              </a:rPr>
              <a:pPr/>
              <a:t>24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71D51BA-5152-483C-934A-2991C2B48185}" type="slidenum">
              <a:rPr lang="en-US" altLang="zh-CN" smtClean="0">
                <a:latin typeface="Helvetica" pitchFamily="34" charset="0"/>
              </a:rPr>
              <a:pPr/>
              <a:t>28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2E6BF96-71F6-4800-BAEA-2618862FCA04}" type="slidenum">
              <a:rPr lang="en-US" altLang="zh-CN" smtClean="0">
                <a:latin typeface="Helvetica" pitchFamily="34" charset="0"/>
              </a:rPr>
              <a:pPr/>
              <a:t>36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2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2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2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40E4874-854B-430F-943C-4D3AA42F70C8}" type="slidenum">
              <a:rPr lang="en-US" altLang="zh-CN" smtClean="0">
                <a:latin typeface="Helvetica" pitchFamily="34" charset="0"/>
              </a:rPr>
              <a:pPr/>
              <a:t>40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F438E20-0AB7-4E06-A6DA-0DBE9E94F25E}" type="slidenum">
              <a:rPr lang="en-US" altLang="zh-CN" smtClean="0">
                <a:latin typeface="Helvetica" pitchFamily="34" charset="0"/>
              </a:rPr>
              <a:pPr/>
              <a:t>3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14E45B2-811A-4392-BDFF-6D4380305D1F}" type="slidenum">
              <a:rPr lang="en-US" altLang="zh-CN" smtClean="0">
                <a:latin typeface="Helvetica" pitchFamily="34" charset="0"/>
              </a:rPr>
              <a:pPr/>
              <a:t>41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F4B151-EEB7-4D63-BC48-178FFC40918D}" type="slidenum">
              <a:rPr lang="en-US" altLang="zh-CN" smtClean="0">
                <a:latin typeface="Helvetica" pitchFamily="34" charset="0"/>
              </a:rPr>
              <a:pPr/>
              <a:t>42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逻辑地址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2362H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对应的页号为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254000H+362H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。（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4k=1000H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effectLst/>
              <a:latin typeface="Times New Roman" charset="0"/>
              <a:ea typeface="MS PGothic" pitchFamily="34" charset="-128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逻辑地址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1565H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对应的页号为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102000H+565H</a:t>
            </a:r>
            <a:endParaRPr lang="zh-CN" altLang="zh-CN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40CFB2C-1E5B-4046-8720-E392AF1FDBBE}" type="slidenum">
              <a:rPr lang="en-US" altLang="zh-CN" smtClean="0">
                <a:latin typeface="Helvetica" pitchFamily="34" charset="0"/>
              </a:rPr>
              <a:pPr/>
              <a:t>43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A8C5ED5-D9CA-4D5A-A2E4-95691B921CA7}" type="slidenum">
              <a:rPr lang="en-US" altLang="zh-CN" smtClean="0">
                <a:latin typeface="Helvetica" pitchFamily="34" charset="0"/>
              </a:rPr>
              <a:pPr/>
              <a:t>44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F4B151-EEB7-4D63-BC48-178FFC40918D}" type="slidenum">
              <a:rPr lang="en-US" altLang="zh-CN" smtClean="0">
                <a:latin typeface="Helvetica" pitchFamily="34" charset="0"/>
              </a:rPr>
              <a:pPr/>
              <a:t>45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A51E02E-94D7-411D-B45B-960197E6D090}" type="slidenum">
              <a:rPr lang="en-US" altLang="zh-CN" smtClean="0">
                <a:latin typeface="Helvetica" pitchFamily="34" charset="0"/>
              </a:rPr>
              <a:pPr/>
              <a:t>46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6C8983F-A847-4D58-B066-E9D6226E0109}" type="slidenum">
              <a:rPr lang="en-US" altLang="zh-CN" smtClean="0">
                <a:latin typeface="Helvetica" pitchFamily="34" charset="0"/>
              </a:rPr>
              <a:pPr/>
              <a:t>48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056679A-1CD1-49A3-818D-6DA1B99EFF11}" type="slidenum">
              <a:rPr lang="en-US" altLang="zh-CN" smtClean="0">
                <a:latin typeface="Helvetica" pitchFamily="34" charset="0"/>
              </a:rPr>
              <a:pPr/>
              <a:t>49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456B9C1-39F8-48DF-AD16-9810E37535A5}" type="slidenum">
              <a:rPr lang="en-US" altLang="zh-CN" smtClean="0">
                <a:latin typeface="Helvetica" pitchFamily="34" charset="0"/>
              </a:rPr>
              <a:pPr/>
              <a:t>50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BEA4ACF-0B0E-49B7-A17B-4AE6C41E0E79}" type="slidenum">
              <a:rPr lang="en-US" altLang="zh-CN" smtClean="0">
                <a:latin typeface="Helvetica" pitchFamily="34" charset="0"/>
              </a:rPr>
              <a:pPr/>
              <a:t>51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478EE02-619E-4DCD-BE06-71823CC99493}" type="slidenum">
              <a:rPr lang="en-US" altLang="zh-CN" smtClean="0">
                <a:latin typeface="Helvetica" pitchFamily="34" charset="0"/>
              </a:rPr>
              <a:pPr/>
              <a:t>5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E418DA4-8882-4F56-B801-ECD6FC4F5CE3}" type="slidenum">
              <a:rPr lang="en-US" altLang="zh-CN" smtClean="0">
                <a:latin typeface="Helvetica" pitchFamily="34" charset="0"/>
              </a:rPr>
              <a:pPr/>
              <a:t>52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30CFA2F-EB73-46A1-8D95-011D8DC4477D}" type="slidenum">
              <a:rPr lang="en-US" altLang="zh-CN" smtClean="0">
                <a:latin typeface="Helvetica" pitchFamily="34" charset="0"/>
              </a:rPr>
              <a:pPr/>
              <a:t>53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61B34C-4B8E-4A38-93DC-3123B574B1D8}" type="slidenum">
              <a:rPr lang="en-US" altLang="zh-CN" smtClean="0">
                <a:latin typeface="Helvetica" pitchFamily="34" charset="0"/>
              </a:rPr>
              <a:pPr/>
              <a:t>54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FF288E3-7CE6-4258-8317-1E293FAE31B1}" type="slidenum">
              <a:rPr lang="en-US" altLang="zh-CN" smtClean="0">
                <a:latin typeface="Helvetica" pitchFamily="34" charset="0"/>
              </a:rPr>
              <a:pPr/>
              <a:t>55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DEED85E-AEAE-41CD-92AF-E3908FF265E4}" type="slidenum">
              <a:rPr lang="en-US" altLang="zh-CN" smtClean="0">
                <a:latin typeface="Helvetica" pitchFamily="34" charset="0"/>
              </a:rPr>
              <a:pPr/>
              <a:t>56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61E0F3-E48A-4012-9473-F1710AE919F2}" type="slidenum">
              <a:rPr lang="en-US" altLang="zh-CN" smtClean="0">
                <a:latin typeface="Helvetica" pitchFamily="34" charset="0"/>
              </a:rPr>
              <a:pPr/>
              <a:t>57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20E3201-5C0F-4D74-85FD-D61D54A20DAC}" type="slidenum">
              <a:rPr lang="en-US" altLang="zh-CN" smtClean="0">
                <a:latin typeface="Helvetica" pitchFamily="34" charset="0"/>
              </a:rPr>
              <a:pPr/>
              <a:t>58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2D425AC-C337-4F7E-A085-1D2E0ED06080}" type="slidenum">
              <a:rPr lang="en-US" altLang="zh-CN" smtClean="0">
                <a:latin typeface="Helvetica" pitchFamily="34" charset="0"/>
              </a:rPr>
              <a:pPr/>
              <a:t>59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E2035C6-E92E-490F-B2DA-1B307AD7510B}" type="slidenum">
              <a:rPr lang="en-US" altLang="zh-CN" smtClean="0">
                <a:latin typeface="Helvetica" pitchFamily="34" charset="0"/>
              </a:rPr>
              <a:pPr/>
              <a:t>60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BA1634-BA3B-4E46-9A7C-2067A4E69D83}" type="slidenum">
              <a:rPr lang="en-US" altLang="zh-CN" smtClean="0">
                <a:latin typeface="Helvetica" pitchFamily="34" charset="0"/>
              </a:rPr>
              <a:pPr/>
              <a:t>61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2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05C594B-528A-4938-9A63-58606C61F6A5}" type="slidenum">
              <a:rPr lang="en-US" altLang="zh-CN" smtClean="0">
                <a:latin typeface="Helvetica" pitchFamily="34" charset="0"/>
              </a:rPr>
              <a:pPr/>
              <a:t>63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4443197-AD9D-4885-B45A-E8477B6810AE}" type="slidenum">
              <a:rPr lang="en-US" altLang="zh-CN" smtClean="0">
                <a:latin typeface="Helvetica" pitchFamily="34" charset="0"/>
              </a:rPr>
              <a:pPr/>
              <a:t>64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2EB1A77-144F-42BC-B605-3A53DDACA7BC}" type="slidenum">
              <a:rPr lang="en-US" altLang="zh-CN" smtClean="0">
                <a:latin typeface="Helvetica" pitchFamily="34" charset="0"/>
              </a:rPr>
              <a:pPr/>
              <a:t>65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5210108-1B9D-4680-91A6-B344FC9D2E15}" type="slidenum">
              <a:rPr lang="en-US" altLang="zh-CN" smtClean="0">
                <a:latin typeface="Helvetica" pitchFamily="34" charset="0"/>
              </a:rPr>
              <a:pPr/>
              <a:t>66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252B64-DD3E-44E0-B17E-04D23F364534}" type="slidenum">
              <a:rPr lang="en-US" altLang="zh-CN" smtClean="0">
                <a:latin typeface="Helvetica" pitchFamily="34" charset="0"/>
              </a:rPr>
              <a:pPr/>
              <a:t>67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E7A3C70-F301-4BA8-8F86-2C52CBCF3BA4}" type="slidenum">
              <a:rPr lang="en-US" altLang="zh-CN" smtClean="0">
                <a:latin typeface="Helvetica" pitchFamily="34" charset="0"/>
              </a:rPr>
              <a:pPr/>
              <a:t>68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757885E-5FD6-4774-9E46-CAC1C7308EAB}" type="slidenum">
              <a:rPr lang="en-US" altLang="zh-CN" smtClean="0">
                <a:latin typeface="Helvetica" pitchFamily="34" charset="0"/>
              </a:rPr>
              <a:pPr/>
              <a:t>69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5E69528-5BB4-442E-A74B-CE993F3639DB}" type="slidenum">
              <a:rPr lang="en-US" altLang="zh-CN" smtClean="0">
                <a:latin typeface="Helvetica" pitchFamily="34" charset="0"/>
              </a:rPr>
              <a:pPr/>
              <a:t>71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5C76C-8DD5-4FF1-A9E5-006F4976CD15}" type="slidenum">
              <a:rPr lang="en-US" altLang="zh-CN" smtClean="0">
                <a:latin typeface="Helvetica" pitchFamily="34" charset="0"/>
              </a:rPr>
              <a:pPr/>
              <a:t>72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8CB56BD-E9F1-491E-AC3C-071FB4FFAFC0}" type="slidenum">
              <a:rPr lang="en-US" altLang="zh-CN" smtClean="0">
                <a:latin typeface="Helvetica" pitchFamily="34" charset="0"/>
              </a:rPr>
              <a:pPr/>
              <a:t>73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A25F481-EC40-41BD-B290-7D97FB642FA5}" type="slidenum">
              <a:rPr lang="en-US" altLang="zh-CN" smtClean="0">
                <a:latin typeface="Helvetica" pitchFamily="34" charset="0"/>
              </a:rPr>
              <a:pPr/>
              <a:t>74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006700A-04A7-4D7D-822E-97F97851D740}" type="slidenum">
              <a:rPr lang="en-US" altLang="zh-CN" smtClean="0">
                <a:latin typeface="Helvetica" pitchFamily="34" charset="0"/>
              </a:rPr>
              <a:pPr/>
              <a:t>75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1A96CA7-404C-45C1-83D6-64F1ADB7E9AD}" type="slidenum">
              <a:rPr lang="en-US" altLang="zh-CN" smtClean="0">
                <a:latin typeface="Helvetica" pitchFamily="34" charset="0"/>
              </a:rPr>
              <a:pPr/>
              <a:t>76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363" y="4561226"/>
            <a:ext cx="5852160" cy="4320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53" tIns="48327" rIns="96653" bIns="48327" anchor="t"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79D76FD-3E31-4657-B974-A57D215F816B}" type="slidenum">
              <a:rPr lang="en-US" altLang="zh-CN" smtClean="0">
                <a:latin typeface="Helvetica" pitchFamily="34" charset="0"/>
              </a:rPr>
              <a:pPr/>
              <a:t>84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17B63B0-5D06-4EFF-B953-ED6826E80CA6}" type="slidenum">
              <a:rPr lang="en-US" altLang="zh-CN" smtClean="0">
                <a:latin typeface="Helvetica" pitchFamily="34" charset="0"/>
              </a:rPr>
              <a:pPr/>
              <a:t>8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6875831-B6FB-43C3-BE47-E8E3623740B6}" type="slidenum">
              <a:rPr lang="en-US" altLang="zh-CN" smtClean="0">
                <a:latin typeface="Helvetica" pitchFamily="34" charset="0"/>
              </a:rPr>
              <a:pPr/>
              <a:t>10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 flipV="1">
            <a:off x="264584" y="3627249"/>
            <a:ext cx="11480800" cy="45719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5984" y="6613528"/>
            <a:ext cx="13484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000" b="1" dirty="0">
                <a:solidFill>
                  <a:srgbClr val="336699"/>
                </a:solidFill>
                <a:latin typeface="Helvetica" pitchFamily="34" charset="0"/>
              </a:rPr>
              <a:t>Operating System  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742494" y="4649492"/>
            <a:ext cx="2077671" cy="1244896"/>
            <a:chOff x="4324352" y="4006850"/>
            <a:chExt cx="3115733" cy="1887538"/>
          </a:xfrm>
        </p:grpSpPr>
        <p:pic>
          <p:nvPicPr>
            <p:cNvPr id="9" name="Picture 9" descr="dino_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984" y="4157663"/>
              <a:ext cx="2749549" cy="1593850"/>
            </a:xfrm>
            <a:prstGeom prst="rect">
              <a:avLst/>
            </a:prstGeom>
            <a:noFill/>
            <a:ln w="76200">
              <a:solidFill>
                <a:srgbClr val="3366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324352" y="4006850"/>
              <a:ext cx="3115733" cy="1887538"/>
            </a:xfrm>
            <a:prstGeom prst="rect">
              <a:avLst/>
            </a:prstGeom>
            <a:noFill/>
            <a:ln w="57150" cmpd="thinThick">
              <a:solidFill>
                <a:srgbClr val="66CC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endParaRPr lang="zh-CN" altLang="zh-CN"/>
            </a:p>
          </p:txBody>
        </p:sp>
      </p:grpSp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06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255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8451" y="277813"/>
            <a:ext cx="285961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7813"/>
            <a:ext cx="837565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89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107696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56167" y="1054102"/>
            <a:ext cx="5344584" cy="5235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3951" y="1054102"/>
            <a:ext cx="5346700" cy="5235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3263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81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267" y="123349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3267" y="123349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16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11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08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65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005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0"/>
            <a:ext cx="867274" cy="49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0612" y="1231598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5749454" y="6613528"/>
            <a:ext cx="4475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000" b="1">
                <a:solidFill>
                  <a:srgbClr val="006699"/>
                </a:solidFill>
                <a:latin typeface="Helvetica" pitchFamily="34" charset="0"/>
              </a:rPr>
              <a:t>8.</a:t>
            </a:r>
            <a:fld id="{79ADC88B-8A06-446B-A61B-68BBF9EF96BD}" type="slidenum">
              <a:rPr lang="en-US" altLang="zh-CN" sz="1000" b="1">
                <a:solidFill>
                  <a:srgbClr val="006699"/>
                </a:solidFill>
                <a:latin typeface="Helvetica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zh-CN" sz="1000" b="1">
              <a:solidFill>
                <a:srgbClr val="006699"/>
              </a:solidFill>
              <a:latin typeface="Helvetica" pitchFamily="34" charset="0"/>
            </a:endParaRPr>
          </a:p>
        </p:txBody>
      </p:sp>
      <p:pic>
        <p:nvPicPr>
          <p:cNvPr id="1035" name="Picture 12" descr="dino_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185" y="6143632"/>
            <a:ext cx="1077517" cy="49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587485" y="6503603"/>
            <a:ext cx="3182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操作系统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180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160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160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2.xml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../&#23454;&#39564;/&#31639;&#27861;&#28436;&#31034;/07&#21160;&#24577;&#20998;&#21306;&#23384;&#20648;&#22120;&#20998;&#37197;.swf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70C0"/>
                </a:solidFill>
              </a:rPr>
              <a:t>Chapter 8: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Base and Limit Registers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</a:rPr>
              <a:t>A pair of </a:t>
            </a:r>
            <a:r>
              <a:rPr lang="en-US" altLang="zh-CN" sz="2400" dirty="0">
                <a:solidFill>
                  <a:srgbClr val="3366FF"/>
                </a:solidFill>
                <a:latin typeface="Times New Roman" pitchFamily="18" charset="0"/>
              </a:rPr>
              <a:t>base </a:t>
            </a:r>
            <a:r>
              <a:rPr lang="en-US" altLang="zh-CN" sz="2400" dirty="0">
                <a:latin typeface="Times New Roman" pitchFamily="18" charset="0"/>
              </a:rPr>
              <a:t>and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3366FF"/>
                </a:solidFill>
                <a:latin typeface="Times New Roman" pitchFamily="18" charset="0"/>
              </a:rPr>
              <a:t>limit </a:t>
            </a:r>
            <a:r>
              <a:rPr lang="en-US" altLang="zh-CN" sz="2400" dirty="0">
                <a:latin typeface="Times New Roman" pitchFamily="18" charset="0"/>
              </a:rPr>
              <a:t>registers </a:t>
            </a:r>
            <a:r>
              <a:rPr lang="zh-CN" altLang="en-US" sz="2400" dirty="0">
                <a:latin typeface="Times New Roman" pitchFamily="18" charset="0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基址寄存器和限长寄存器</a:t>
            </a:r>
            <a:r>
              <a:rPr lang="zh-CN" altLang="en-US" sz="2400" dirty="0">
                <a:latin typeface="Times New Roman" pitchFamily="18" charset="0"/>
              </a:rPr>
              <a:t>）</a:t>
            </a:r>
            <a:r>
              <a:rPr lang="en-US" altLang="zh-CN" sz="2400" dirty="0">
                <a:latin typeface="Times New Roman" pitchFamily="18" charset="0"/>
              </a:rPr>
              <a:t>define the logical address space</a:t>
            </a: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5038"/>
            <a:ext cx="360045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Binding of Instructions and Data to Memory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2400" b="1" dirty="0">
                <a:solidFill>
                  <a:srgbClr val="FF0000"/>
                </a:solidFill>
              </a:rPr>
              <a:t>Address binding</a:t>
            </a:r>
            <a:r>
              <a:rPr kumimoji="0" lang="zh-CN" altLang="en-US" sz="2400" b="1" dirty="0">
                <a:solidFill>
                  <a:srgbClr val="FF0000"/>
                </a:solidFill>
              </a:rPr>
              <a:t>（</a:t>
            </a:r>
            <a:r>
              <a:rPr kumimoji="0"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地址绑定、地址映射、重定位</a:t>
            </a:r>
            <a:r>
              <a:rPr kumimoji="0" lang="zh-CN" altLang="en-US" sz="2400" b="1" dirty="0">
                <a:solidFill>
                  <a:srgbClr val="FF0000"/>
                </a:solidFill>
              </a:rPr>
              <a:t>）</a:t>
            </a:r>
            <a:r>
              <a:rPr kumimoji="0" lang="en-US" altLang="zh-CN" sz="2400" b="1" dirty="0">
                <a:solidFill>
                  <a:srgbClr val="FF0000"/>
                </a:solidFill>
              </a:rPr>
              <a:t> </a:t>
            </a:r>
            <a:r>
              <a:rPr kumimoji="0" lang="en-US" altLang="zh-CN" sz="2000" dirty="0"/>
              <a:t>of instructions and data to memory addresses can happen at three different stages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Compile time:  </a:t>
            </a:r>
            <a:r>
              <a:rPr lang="en-US" altLang="zh-CN" sz="2000" dirty="0"/>
              <a:t>If memory location known a priori, </a:t>
            </a:r>
            <a:r>
              <a:rPr lang="en-US" altLang="zh-CN" sz="2000" dirty="0">
                <a:solidFill>
                  <a:srgbClr val="3366FF"/>
                </a:solidFill>
              </a:rPr>
              <a:t>absolute code </a:t>
            </a:r>
            <a:r>
              <a:rPr lang="en-US" altLang="zh-CN" sz="2000" dirty="0"/>
              <a:t>can be generated; must recompile code if starting location changes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Load time:  </a:t>
            </a:r>
            <a:r>
              <a:rPr lang="en-US" altLang="zh-CN" sz="2000" dirty="0"/>
              <a:t>Must generate </a:t>
            </a:r>
            <a:r>
              <a:rPr lang="en-US" altLang="zh-CN" sz="2000" dirty="0" err="1">
                <a:solidFill>
                  <a:srgbClr val="3366FF"/>
                </a:solidFill>
              </a:rPr>
              <a:t>relocatable</a:t>
            </a:r>
            <a:r>
              <a:rPr lang="en-US" altLang="zh-CN" sz="2000" dirty="0">
                <a:solidFill>
                  <a:srgbClr val="3366FF"/>
                </a:solidFill>
              </a:rPr>
              <a:t> code</a:t>
            </a:r>
            <a:r>
              <a:rPr lang="en-US" altLang="zh-CN" sz="2000" dirty="0"/>
              <a:t> if memory location is not known at compile time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Execution time:  </a:t>
            </a:r>
            <a:r>
              <a:rPr lang="en-US" altLang="zh-CN" sz="2000" dirty="0"/>
              <a:t>Binding delayed until run time if the process can be moved during its execution from one memory segment to another.  Need hardware support for address maps (e.g., base and limit</a:t>
            </a:r>
            <a:r>
              <a:rPr lang="en-US" altLang="zh-CN" sz="2000" i="1" dirty="0"/>
              <a:t> </a:t>
            </a:r>
            <a:r>
              <a:rPr lang="en-US" altLang="zh-CN" sz="2000" dirty="0"/>
              <a:t>registers)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Multistep Processing of a User Program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29" y="981075"/>
            <a:ext cx="5196113" cy="559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Memory-Management Unit (</a:t>
            </a:r>
            <a:r>
              <a:rPr lang="en-US" altLang="zh-CN" sz="2400" b="0" dirty="0"/>
              <a:t>MMU</a:t>
            </a:r>
            <a:r>
              <a:rPr lang="en-US" altLang="zh-CN" b="0" dirty="0"/>
              <a:t>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Hardware device that </a:t>
            </a:r>
            <a:r>
              <a:rPr lang="en-US" altLang="zh-CN" sz="2400" dirty="0">
                <a:solidFill>
                  <a:srgbClr val="FF0000"/>
                </a:solidFill>
              </a:rPr>
              <a:t>maps virtual to physical address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In </a:t>
            </a:r>
            <a:r>
              <a:rPr lang="en-US" altLang="zh-CN" sz="2400" dirty="0">
                <a:solidFill>
                  <a:srgbClr val="0000FF"/>
                </a:solidFill>
              </a:rPr>
              <a:t>MMU </a:t>
            </a:r>
            <a:r>
              <a:rPr lang="en-US" altLang="zh-CN" sz="2400" dirty="0"/>
              <a:t>scheme, the value in the </a:t>
            </a:r>
            <a:r>
              <a:rPr lang="en-US" altLang="zh-CN" sz="2400" dirty="0">
                <a:solidFill>
                  <a:srgbClr val="FF0000"/>
                </a:solidFill>
              </a:rPr>
              <a:t>relocation register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ea typeface="楷体_GB2312" pitchFamily="49" charset="-122"/>
              </a:rPr>
              <a:t>重定位寄存器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is added to every address generated by a user process at the time it is sent to memory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The user program deals with </a:t>
            </a:r>
            <a:r>
              <a:rPr lang="en-US" altLang="zh-CN" sz="2400" i="1" dirty="0"/>
              <a:t>logical</a:t>
            </a:r>
            <a:r>
              <a:rPr lang="en-US" altLang="zh-CN" sz="2400" dirty="0"/>
              <a:t> addresses; it never sees the </a:t>
            </a:r>
            <a:r>
              <a:rPr lang="en-US" altLang="zh-CN" sz="2400" i="1" dirty="0"/>
              <a:t>real</a:t>
            </a:r>
            <a:r>
              <a:rPr lang="en-US" altLang="zh-CN" sz="2400" dirty="0"/>
              <a:t> physical addresses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Dynamic relocation</a:t>
            </a:r>
            <a:r>
              <a:rPr lang="zh-CN" altLang="en-US" sz="2400" dirty="0">
                <a:ea typeface="宋体" pitchFamily="2" charset="-122"/>
              </a:rPr>
              <a:t>（动态重定位）</a:t>
            </a:r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29" y="1333500"/>
            <a:ext cx="8069942" cy="479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Dynamic Loading</a:t>
            </a:r>
            <a:r>
              <a:rPr lang="zh-CN" altLang="en-US" sz="2400" dirty="0">
                <a:ea typeface="宋体" pitchFamily="2" charset="-122"/>
              </a:rPr>
              <a:t>（动态转入）</a:t>
            </a:r>
            <a:endParaRPr lang="en-US" altLang="zh-CN" sz="2400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Using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dynamic loading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, external libraries are not loaded when a process starts</a:t>
            </a:r>
          </a:p>
          <a:p>
            <a:pPr lvl="1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Libraries are stored on disk in </a:t>
            </a:r>
            <a:r>
              <a:rPr lang="en-US" altLang="zh-CN" sz="2400" dirty="0" err="1">
                <a:latin typeface="Times New Roman" pitchFamily="18" charset="0"/>
                <a:ea typeface="宋体" pitchFamily="2" charset="-122"/>
              </a:rPr>
              <a:t>relocatable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form</a:t>
            </a:r>
          </a:p>
          <a:p>
            <a:pPr lvl="1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Libraries loaded into memory only when needed</a:t>
            </a:r>
            <a:endParaRPr lang="en-US" altLang="zh-CN" sz="3200" dirty="0">
              <a:latin typeface="Times New Roman" pitchFamily="18" charset="0"/>
            </a:endParaRPr>
          </a:p>
          <a:p>
            <a:endParaRPr lang="en-US" altLang="zh-CN" sz="2000" dirty="0"/>
          </a:p>
          <a:p>
            <a:r>
              <a:rPr lang="en-US" altLang="zh-CN" sz="2000" dirty="0"/>
              <a:t>Better memory-space utilization; unused routine is never loaded</a:t>
            </a:r>
          </a:p>
          <a:p>
            <a:r>
              <a:rPr lang="en-US" altLang="zh-CN" sz="2000" dirty="0"/>
              <a:t>Useful when large amounts of code are needed to handle infrequently occurring cases</a:t>
            </a:r>
          </a:p>
          <a:p>
            <a:r>
              <a:rPr lang="en-US" altLang="zh-CN" sz="2000" dirty="0"/>
              <a:t>No special support from the operating system is required implemented through program design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Dynamic Linking</a:t>
            </a:r>
            <a:r>
              <a:rPr lang="zh-CN" altLang="en-US" sz="2400" dirty="0">
                <a:ea typeface="宋体" pitchFamily="2" charset="-122"/>
              </a:rPr>
              <a:t>（动态链接）</a:t>
            </a:r>
            <a:endParaRPr lang="en-US" altLang="zh-CN" sz="24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Using </a:t>
            </a:r>
            <a:r>
              <a:rPr lang="en-US" altLang="zh-CN" sz="2000" dirty="0">
                <a:solidFill>
                  <a:srgbClr val="FF0000"/>
                </a:solidFill>
              </a:rPr>
              <a:t>dynamic linking</a:t>
            </a:r>
            <a:r>
              <a:rPr lang="en-US" altLang="zh-CN" sz="2000" dirty="0"/>
              <a:t>, external libraries can be preloaded into (shared) memory</a:t>
            </a:r>
          </a:p>
          <a:p>
            <a:pPr lvl="1"/>
            <a:r>
              <a:rPr lang="en-US" altLang="zh-CN" sz="2000" dirty="0"/>
              <a:t>When a process calls a library function, the</a:t>
            </a:r>
            <a:br>
              <a:rPr lang="en-US" altLang="zh-CN" sz="2000" dirty="0"/>
            </a:br>
            <a:r>
              <a:rPr lang="en-US" altLang="zh-CN" sz="2000" dirty="0"/>
              <a:t>corresponding physical address is determined</a:t>
            </a:r>
          </a:p>
          <a:p>
            <a:r>
              <a:rPr lang="en-US" altLang="zh-CN" sz="2000" dirty="0"/>
              <a:t>Small piece of code, </a:t>
            </a:r>
            <a:r>
              <a:rPr lang="en-US" altLang="zh-CN" sz="2000" i="1" dirty="0"/>
              <a:t>stub</a:t>
            </a:r>
            <a:r>
              <a:rPr lang="en-US" altLang="zh-CN" sz="2000" dirty="0"/>
              <a:t>, used to locate the appropriate memory-resident library routine</a:t>
            </a:r>
          </a:p>
          <a:p>
            <a:r>
              <a:rPr lang="en-US" altLang="zh-CN" sz="2000" dirty="0"/>
              <a:t>Stub replaces itself with the address of the routine, and executes the routine</a:t>
            </a:r>
          </a:p>
          <a:p>
            <a:r>
              <a:rPr lang="en-US" altLang="zh-CN" sz="2000" dirty="0"/>
              <a:t>Operating system needed to check if routine is in processes’ memory address</a:t>
            </a:r>
          </a:p>
          <a:p>
            <a:r>
              <a:rPr lang="en-US" altLang="zh-CN" sz="2000" dirty="0"/>
              <a:t>Dynamic linking is particularly useful for libraries</a:t>
            </a:r>
          </a:p>
          <a:p>
            <a:r>
              <a:rPr lang="en-US" altLang="zh-CN" sz="2000" dirty="0"/>
              <a:t>System also known as </a:t>
            </a:r>
            <a:r>
              <a:rPr lang="en-US" altLang="zh-CN" sz="2000" dirty="0">
                <a:solidFill>
                  <a:srgbClr val="3366FF"/>
                </a:solidFill>
              </a:rPr>
              <a:t>shared libraries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Dynamically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Linked Library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</a:rPr>
              <a:t>动态链接库</a:t>
            </a:r>
            <a:endParaRPr lang="en-US" altLang="zh-CN" sz="2000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8.2 Swapping</a:t>
            </a:r>
            <a:r>
              <a:rPr lang="zh-CN" altLang="en-US" dirty="0">
                <a:solidFill>
                  <a:srgbClr val="0070C0"/>
                </a:solidFill>
              </a:rPr>
              <a:t>（交换技术）</a:t>
            </a:r>
          </a:p>
        </p:txBody>
      </p:sp>
    </p:spTree>
    <p:extLst>
      <p:ext uri="{BB962C8B-B14F-4D97-AF65-F5344CB8AC3E}">
        <p14:creationId xmlns:p14="http://schemas.microsoft.com/office/powerpoint/2010/main" val="78869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solidFill>
                  <a:srgbClr val="FF0000"/>
                </a:solidFill>
              </a:rPr>
              <a:t>Swapping</a:t>
            </a:r>
            <a:r>
              <a:rPr lang="zh-CN" altLang="en-US" sz="2800" b="0" dirty="0">
                <a:solidFill>
                  <a:srgbClr val="FF0000"/>
                </a:solidFill>
              </a:rPr>
              <a:t>（</a:t>
            </a:r>
            <a:r>
              <a:rPr lang="zh-CN" altLang="en-US" sz="2800" b="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交换技术）</a:t>
            </a:r>
            <a:endParaRPr lang="en-US" altLang="zh-CN" b="0" dirty="0">
              <a:solidFill>
                <a:srgbClr val="FF0000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000" dirty="0"/>
              <a:t>A process can be swapped temporarily out of memory to a backing store, and then brought back into memory for continued execution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3366FF"/>
                </a:solidFill>
              </a:rPr>
              <a:t>Backing store </a:t>
            </a:r>
            <a:r>
              <a:rPr lang="en-US" altLang="zh-CN" sz="2000" dirty="0"/>
              <a:t>– fast disk large enough to accommodate copies of all memory images for all users; must provide direct access to these memory images</a:t>
            </a:r>
          </a:p>
          <a:p>
            <a:pPr lvl="1">
              <a:lnSpc>
                <a:spcPct val="90000"/>
              </a:lnSpc>
            </a:pPr>
            <a:r>
              <a:rPr kumimoji="0"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Linux</a:t>
            </a:r>
            <a:r>
              <a:rPr kumimoji="0"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UNIX</a:t>
            </a:r>
            <a:r>
              <a:rPr kumimoji="0"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—</a:t>
            </a:r>
            <a:r>
              <a:rPr kumimoji="0"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交换区</a:t>
            </a:r>
            <a:endParaRPr kumimoji="0"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r>
              <a:rPr kumimoji="0"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Windows—</a:t>
            </a:r>
            <a:r>
              <a:rPr kumimoji="0"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交换文件</a:t>
            </a:r>
            <a:r>
              <a:rPr kumimoji="0"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(pagefile.sys)</a:t>
            </a:r>
            <a:endParaRPr lang="en-US" altLang="zh-CN" sz="2000" b="1" dirty="0">
              <a:latin typeface="+mn-ea"/>
              <a:ea typeface="+mn-ea"/>
            </a:endParaRPr>
          </a:p>
          <a:p>
            <a:pPr>
              <a:lnSpc>
                <a:spcPct val="80000"/>
              </a:lnSpc>
            </a:pPr>
            <a:r>
              <a:rPr lang="en-US" altLang="zh-CN" sz="2000" b="1" dirty="0">
                <a:solidFill>
                  <a:srgbClr val="3366FF"/>
                </a:solidFill>
              </a:rPr>
              <a:t>Roll out, roll in</a:t>
            </a:r>
            <a:r>
              <a:rPr lang="zh-CN" altLang="en-US" sz="2000" b="1" dirty="0">
                <a:solidFill>
                  <a:srgbClr val="3366FF"/>
                </a:solidFill>
              </a:rPr>
              <a:t>（调出，调进）</a:t>
            </a:r>
            <a:r>
              <a:rPr lang="en-US" altLang="zh-CN" sz="2000" b="1" dirty="0">
                <a:solidFill>
                  <a:srgbClr val="3366FF"/>
                </a:solidFill>
              </a:rPr>
              <a:t> </a:t>
            </a:r>
            <a:r>
              <a:rPr lang="en-US" altLang="zh-CN" sz="2000" dirty="0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Modified versions of swapping are found on many systems (i.e., UNIX, Linux, and Windows)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System maintains a </a:t>
            </a:r>
            <a:r>
              <a:rPr lang="en-US" altLang="zh-CN" sz="2000" dirty="0">
                <a:solidFill>
                  <a:srgbClr val="3366FF"/>
                </a:solidFill>
              </a:rPr>
              <a:t>ready queue </a:t>
            </a:r>
            <a:r>
              <a:rPr lang="en-US" altLang="zh-CN" sz="2000" dirty="0"/>
              <a:t>of ready-to-run processes which have memory images on disk</a:t>
            </a:r>
          </a:p>
          <a:p>
            <a:pPr>
              <a:lnSpc>
                <a:spcPct val="80000"/>
              </a:lnSpc>
            </a:pPr>
            <a:endParaRPr lang="en-US" altLang="zh-CN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Schematic View of Swapping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10612" y="1237140"/>
            <a:ext cx="10972800" cy="4530725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14" y="1296988"/>
            <a:ext cx="7808685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 rot="-300000">
            <a:off x="5078416" y="5538788"/>
            <a:ext cx="3184525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requires dynamic relocation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Chapter 8:  Memory Management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</a:rPr>
              <a:t>8.1 Background </a:t>
            </a:r>
          </a:p>
          <a:p>
            <a:r>
              <a:rPr lang="en-US" altLang="zh-CN" sz="2400" dirty="0">
                <a:latin typeface="Times New Roman" pitchFamily="18" charset="0"/>
              </a:rPr>
              <a:t>8.2 Swapping （</a:t>
            </a:r>
            <a:r>
              <a:rPr lang="zh-CN" altLang="en-US" sz="2400" dirty="0">
                <a:latin typeface="Times New Roman" pitchFamily="18" charset="0"/>
              </a:rPr>
              <a:t>交换）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8.3 Contiguous Memory Allocation （</a:t>
            </a:r>
            <a:r>
              <a:rPr lang="zh-CN" altLang="en-US" sz="2400" dirty="0">
                <a:latin typeface="Times New Roman" pitchFamily="18" charset="0"/>
              </a:rPr>
              <a:t>连续内存分配）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8.4 Paging （</a:t>
            </a:r>
            <a:r>
              <a:rPr lang="zh-CN" altLang="en-US" sz="2400" dirty="0">
                <a:latin typeface="Times New Roman" pitchFamily="18" charset="0"/>
              </a:rPr>
              <a:t>分页）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8.5 Segmentation （</a:t>
            </a:r>
            <a:r>
              <a:rPr lang="zh-CN" altLang="en-US" sz="2400" dirty="0">
                <a:latin typeface="Times New Roman" pitchFamily="18" charset="0"/>
              </a:rPr>
              <a:t>分段）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8.6 Segmentation with Paging （</a:t>
            </a:r>
            <a:r>
              <a:rPr lang="zh-CN" altLang="en-US" sz="2400" dirty="0">
                <a:latin typeface="Times New Roman" pitchFamily="18" charset="0"/>
              </a:rPr>
              <a:t>段页式）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8.7</a:t>
            </a:r>
            <a:r>
              <a:rPr lang="zh-CN" altLang="en-US" sz="2400" dirty="0">
                <a:latin typeface="Times New Roman" pitchFamily="18" charset="0"/>
              </a:rPr>
              <a:t> </a:t>
            </a:r>
            <a:r>
              <a:rPr lang="en-US" altLang="zh-CN" sz="2400" dirty="0"/>
              <a:t>Example: The Intel Pentium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Swapping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UNIX, Linux, and Windows</a:t>
            </a:r>
            <a:r>
              <a:rPr lang="zh-CN" altLang="en-US" dirty="0"/>
              <a:t>：</a:t>
            </a:r>
            <a:endParaRPr lang="en-US" altLang="en-US" dirty="0"/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正常情况下，禁止交换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当空闲内存低于某一个阈值时，启用交换换出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当空闲内存增加一定数量时，停止换出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6839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710612" y="1219200"/>
            <a:ext cx="10972800" cy="4543123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移动系统不支持交换，</a:t>
            </a:r>
            <a:r>
              <a:rPr lang="en-US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Flash memory based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小空间</a:t>
            </a: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闪存写次数限制</a:t>
            </a: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在移动平台上闪存和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之间的吞吐量很低</a:t>
            </a: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iOS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要求应用程序自愿放弃分配的内存</a:t>
            </a: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只读数据从系统中直接删除，已修改数据不会被删除</a:t>
            </a: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OS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可以终止任何未能释放足够空间的应用</a:t>
            </a: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如果空闲内存不足，会终止应用程序，但首先会将应用程序状态写入闪存，以便快速重启</a:t>
            </a:r>
          </a:p>
        </p:txBody>
      </p:sp>
    </p:spTree>
    <p:extLst>
      <p:ext uri="{BB962C8B-B14F-4D97-AF65-F5344CB8AC3E}">
        <p14:creationId xmlns:p14="http://schemas.microsoft.com/office/powerpoint/2010/main" val="185393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8.3 Contiguous Allocation</a:t>
            </a:r>
            <a:r>
              <a:rPr lang="zh-CN" altLang="en-US" dirty="0">
                <a:solidFill>
                  <a:srgbClr val="00B050"/>
                </a:solidFill>
              </a:rPr>
              <a:t>（连续分配）</a:t>
            </a:r>
          </a:p>
        </p:txBody>
      </p:sp>
    </p:spTree>
    <p:extLst>
      <p:ext uri="{BB962C8B-B14F-4D97-AF65-F5344CB8AC3E}">
        <p14:creationId xmlns:p14="http://schemas.microsoft.com/office/powerpoint/2010/main" val="75701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FFC00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Contiguous Allocation</a:t>
            </a:r>
            <a:r>
              <a:rPr lang="zh-CN" altLang="en-US" sz="2800" dirty="0">
                <a:solidFill>
                  <a:srgbClr val="FFC00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（连续分配）</a:t>
            </a:r>
            <a:endParaRPr lang="en-US" altLang="zh-CN" sz="2800" dirty="0">
              <a:solidFill>
                <a:srgbClr val="FFC000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idx="1"/>
          </p:nvPr>
        </p:nvSpPr>
        <p:spPr>
          <a:xfrm>
            <a:off x="797698" y="1235075"/>
            <a:ext cx="9086531" cy="4530725"/>
          </a:xfrm>
        </p:spPr>
        <p:txBody>
          <a:bodyPr/>
          <a:lstStyle/>
          <a:p>
            <a:r>
              <a:rPr lang="en-US" altLang="zh-CN" dirty="0"/>
              <a:t>Main memory usually into two partitions(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分区</a:t>
            </a:r>
            <a:r>
              <a:rPr lang="en-US" altLang="zh-CN" dirty="0"/>
              <a:t>):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Resident operating system</a:t>
            </a:r>
            <a:r>
              <a:rPr lang="en-US" altLang="zh-CN" dirty="0"/>
              <a:t>, usually held in low memory with interrupt vector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User processes </a:t>
            </a:r>
            <a:r>
              <a:rPr lang="en-US" altLang="zh-CN" dirty="0"/>
              <a:t>then held in high memory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Base register </a:t>
            </a:r>
            <a:r>
              <a:rPr lang="en-US" altLang="zh-CN" dirty="0"/>
              <a:t>contains value of smallest physical address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Limit register </a:t>
            </a:r>
            <a:r>
              <a:rPr lang="en-US" altLang="zh-CN" dirty="0"/>
              <a:t>contains range of logical addresses – each logical address must be less than the limit register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MMU </a:t>
            </a:r>
            <a:r>
              <a:rPr lang="en-US" altLang="zh-CN" dirty="0"/>
              <a:t>maps logical address </a:t>
            </a:r>
            <a:r>
              <a:rPr lang="en-US" altLang="zh-CN" i="1" dirty="0"/>
              <a:t>dynamically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44116" y="1602581"/>
              <a:ext cx="1054100" cy="3421063"/>
            </p14:xfrm>
          </p:contentPart>
        </mc:Choice>
        <mc:Fallback xmlns="">
          <p:pic>
            <p:nvPicPr>
              <p:cNvPr id="1026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6476" y="1584941"/>
                <a:ext cx="1089381" cy="3456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7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69400" y="1833563"/>
              <a:ext cx="957263" cy="500062"/>
            </p14:xfrm>
          </p:contentPart>
        </mc:Choice>
        <mc:Fallback xmlns="">
          <p:pic>
            <p:nvPicPr>
              <p:cNvPr id="1027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51760" y="1815922"/>
                <a:ext cx="992544" cy="535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28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86991" y="3303984"/>
              <a:ext cx="768350" cy="374650"/>
            </p14:xfrm>
          </p:contentPart>
        </mc:Choice>
        <mc:Fallback xmlns="">
          <p:pic>
            <p:nvPicPr>
              <p:cNvPr id="1028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9357" y="3286332"/>
                <a:ext cx="803619" cy="4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9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8700" y="5938841"/>
              <a:ext cx="1588" cy="1587"/>
            </p14:xfrm>
          </p:contentPart>
        </mc:Choice>
        <mc:Fallback xmlns="">
          <p:pic>
            <p:nvPicPr>
              <p:cNvPr id="1029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7412" y="5897579"/>
                <a:ext cx="84164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b="0" dirty="0"/>
              <a:t>Hardware Support for Relocation and Limit Registers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1507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57" y="1231598"/>
            <a:ext cx="8752114" cy="45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Contiguous Allocation (Cont.)</a:t>
            </a:r>
            <a:endParaRPr lang="en-US" altLang="zh-CN" sz="2800" b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Multiple-partition allocation （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多分区分配）</a:t>
            </a:r>
            <a:endParaRPr lang="en-US" altLang="zh-CN" sz="2400" dirty="0">
              <a:solidFill>
                <a:srgbClr val="FF0000"/>
              </a:solidFill>
              <a:ea typeface="楷体" pitchFamily="49" charset="-122"/>
            </a:endParaRPr>
          </a:p>
          <a:p>
            <a:pPr>
              <a:defRPr/>
            </a:pPr>
            <a:r>
              <a:rPr lang="zh-CN" altLang="en-US" sz="2400" dirty="0">
                <a:ea typeface="楷体" pitchFamily="49" charset="-122"/>
              </a:rPr>
              <a:t>分区式管理的基本思想是将内存划分成若干个连续区域，称为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分区</a:t>
            </a:r>
            <a:r>
              <a:rPr lang="zh-CN" altLang="en-US" sz="2400" dirty="0">
                <a:ea typeface="楷体" pitchFamily="49" charset="-122"/>
              </a:rPr>
              <a:t>。每个分区只能存放一个进程。</a:t>
            </a:r>
            <a:r>
              <a:rPr lang="zh-CN" altLang="en-US" sz="1800" dirty="0">
                <a:ea typeface="楷体" pitchFamily="49" charset="-122"/>
              </a:rPr>
              <a:t> </a:t>
            </a:r>
          </a:p>
          <a:p>
            <a:pPr lvl="1">
              <a:defRPr/>
            </a:pPr>
            <a:r>
              <a:rPr lang="en-US" altLang="zh-CN" sz="2400" dirty="0">
                <a:solidFill>
                  <a:srgbClr val="0000FF"/>
                </a:solidFill>
                <a:ea typeface="楷体" pitchFamily="49" charset="-122"/>
              </a:rPr>
              <a:t>fixed partitioning</a:t>
            </a:r>
            <a:r>
              <a:rPr lang="zh-CN" altLang="en-US" sz="2400" dirty="0">
                <a:solidFill>
                  <a:srgbClr val="0000FF"/>
                </a:solidFill>
                <a:ea typeface="楷体" pitchFamily="49" charset="-122"/>
              </a:rPr>
              <a:t>（固定分区）</a:t>
            </a:r>
          </a:p>
          <a:p>
            <a:pPr lvl="1">
              <a:defRPr/>
            </a:pPr>
            <a:r>
              <a:rPr lang="en-US" altLang="zh-CN" sz="2400" dirty="0">
                <a:solidFill>
                  <a:srgbClr val="0000FF"/>
                </a:solidFill>
                <a:ea typeface="楷体" pitchFamily="49" charset="-122"/>
              </a:rPr>
              <a:t>Dynamic Partitions</a:t>
            </a:r>
            <a:r>
              <a:rPr lang="zh-CN" altLang="en-US" sz="2400" dirty="0">
                <a:solidFill>
                  <a:srgbClr val="0000FF"/>
                </a:solidFill>
                <a:ea typeface="楷体" pitchFamily="49" charset="-122"/>
              </a:rPr>
              <a:t>（动态分区）</a:t>
            </a:r>
            <a:endParaRPr lang="en-US" altLang="zh-CN" sz="2400" dirty="0">
              <a:solidFill>
                <a:srgbClr val="0000FF"/>
              </a:solidFill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Contiguous Allocation (Cont.)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一、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fixed partitioning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（固定分区）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defRPr/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Main memory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is partitioned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and allocated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to the resident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operating system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and processes</a:t>
            </a:r>
          </a:p>
        </p:txBody>
      </p:sp>
      <p:pic>
        <p:nvPicPr>
          <p:cNvPr id="23556" name="Picture 4" descr="35744_CH10_FIG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9" t="-1492" r="-1056" b="-1492"/>
          <a:stretch>
            <a:fillRect/>
          </a:stretch>
        </p:blipFill>
        <p:spPr bwMode="auto">
          <a:xfrm>
            <a:off x="5257800" y="1524000"/>
            <a:ext cx="5105400" cy="525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prstDash val="dash"/>
            <a:miter lim="800000"/>
            <a:headEnd/>
            <a:tailEnd/>
          </a:ln>
        </p:spPr>
      </p:pic>
      <p:grpSp>
        <p:nvGrpSpPr>
          <p:cNvPr id="23557" name="Group 5"/>
          <p:cNvGrpSpPr>
            <a:grpSpLocks/>
          </p:cNvGrpSpPr>
          <p:nvPr/>
        </p:nvGrpSpPr>
        <p:grpSpPr bwMode="auto">
          <a:xfrm>
            <a:off x="2209800" y="5033966"/>
            <a:ext cx="3200400" cy="1290637"/>
            <a:chOff x="432" y="3171"/>
            <a:chExt cx="2016" cy="813"/>
          </a:xfrm>
        </p:grpSpPr>
        <p:sp>
          <p:nvSpPr>
            <p:cNvPr id="23558" name="Text Box 6"/>
            <p:cNvSpPr txBox="1">
              <a:spLocks noChangeArrowheads="1"/>
            </p:cNvSpPr>
            <p:nvPr/>
          </p:nvSpPr>
          <p:spPr bwMode="auto">
            <a:xfrm rot="-900000">
              <a:off x="432" y="3171"/>
              <a:ext cx="1690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fixed partitioning scheme</a:t>
              </a:r>
            </a:p>
          </p:txBody>
        </p:sp>
        <p:cxnSp>
          <p:nvCxnSpPr>
            <p:cNvPr id="23559" name="AutoShape 7"/>
            <p:cNvCxnSpPr>
              <a:cxnSpLocks noChangeShapeType="1"/>
              <a:stCxn id="23558" idx="2"/>
              <a:endCxn id="23560" idx="1"/>
            </p:cNvCxnSpPr>
            <p:nvPr/>
          </p:nvCxnSpPr>
          <p:spPr bwMode="auto">
            <a:xfrm rot="16200000" flipH="1">
              <a:off x="1563" y="3147"/>
              <a:ext cx="533" cy="1045"/>
            </a:xfrm>
            <a:prstGeom prst="curvedConnector2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60" name="Rectangle 8"/>
            <p:cNvSpPr>
              <a:spLocks noChangeArrowheads="1"/>
            </p:cNvSpPr>
            <p:nvPr/>
          </p:nvSpPr>
          <p:spPr bwMode="auto">
            <a:xfrm>
              <a:off x="2352" y="388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/>
              <a:t>Contiguous Allocation (</a:t>
            </a:r>
            <a:r>
              <a:rPr lang="en-US" altLang="zh-CN" sz="2800" b="0" dirty="0" err="1"/>
              <a:t>Cont</a:t>
            </a:r>
            <a:r>
              <a:rPr lang="en-US" altLang="zh-CN" sz="2800" b="0" dirty="0"/>
              <a:t>)</a:t>
            </a:r>
            <a:endParaRPr lang="zh-CN" altLang="en-US" sz="2800" b="0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二、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Dynamic Partitions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（动态分区）</a:t>
            </a:r>
          </a:p>
          <a:p>
            <a:pPr>
              <a:defRPr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动态划分内存，在程序装入内存时把可用内存“切出”一个连续的区域分配给该进程，且分区大小正好适合进程的需要。 </a:t>
            </a:r>
          </a:p>
          <a:p>
            <a:pPr>
              <a:buSzTx/>
              <a:defRPr/>
            </a:pP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Operating system maintains information about: </a:t>
            </a:r>
          </a:p>
          <a:p>
            <a:pPr lvl="1">
              <a:buSzTx/>
              <a:defRPr/>
            </a:pP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allocated partitions 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  <a:cs typeface="+mn-cs"/>
              </a:rPr>
              <a:t>（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  <a:cs typeface="+mn-cs"/>
              </a:rPr>
              <a:t>已分配的分区）</a:t>
            </a:r>
          </a:p>
          <a:p>
            <a:pPr lvl="1">
              <a:defRPr/>
            </a:pPr>
            <a:r>
              <a:rPr lang="en-US" altLang="zh-CN" sz="2000" dirty="0">
                <a:latin typeface="Times New Roman" pitchFamily="18" charset="0"/>
                <a:ea typeface="楷体_GB2312" pitchFamily="49" charset="-122"/>
                <a:cs typeface="+mn-cs"/>
              </a:rPr>
              <a:t>free partitions (hole) 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  <a:cs typeface="+mn-cs"/>
              </a:rPr>
              <a:t>（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  <a:cs typeface="+mn-cs"/>
              </a:rPr>
              <a:t>空闲的分区）</a:t>
            </a:r>
            <a:endParaRPr lang="en-US" altLang="zh-CN" sz="2000" dirty="0">
              <a:latin typeface="楷体" pitchFamily="49" charset="-122"/>
              <a:ea typeface="楷体" pitchFamily="49" charset="-122"/>
              <a:cs typeface="+mn-cs"/>
            </a:endParaRP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2482850" y="4041775"/>
            <a:ext cx="6699250" cy="2133600"/>
            <a:chOff x="652" y="2770"/>
            <a:chExt cx="4220" cy="1344"/>
          </a:xfrm>
        </p:grpSpPr>
        <p:sp>
          <p:nvSpPr>
            <p:cNvPr id="24585" name="Rectangle 5"/>
            <p:cNvSpPr>
              <a:spLocks noChangeArrowheads="1"/>
            </p:cNvSpPr>
            <p:nvPr/>
          </p:nvSpPr>
          <p:spPr bwMode="auto">
            <a:xfrm>
              <a:off x="652" y="2770"/>
              <a:ext cx="764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586" name="Line 6"/>
            <p:cNvSpPr>
              <a:spLocks noChangeShapeType="1"/>
            </p:cNvSpPr>
            <p:nvPr/>
          </p:nvSpPr>
          <p:spPr bwMode="auto">
            <a:xfrm>
              <a:off x="696" y="299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7" name="Line 7"/>
            <p:cNvSpPr>
              <a:spLocks noChangeShapeType="1"/>
            </p:cNvSpPr>
            <p:nvPr/>
          </p:nvSpPr>
          <p:spPr bwMode="auto">
            <a:xfrm>
              <a:off x="696" y="325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8" name="Line 8"/>
            <p:cNvSpPr>
              <a:spLocks noChangeShapeType="1"/>
            </p:cNvSpPr>
            <p:nvPr/>
          </p:nvSpPr>
          <p:spPr bwMode="auto">
            <a:xfrm>
              <a:off x="696" y="384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9" name="Text Box 9"/>
            <p:cNvSpPr txBox="1">
              <a:spLocks noChangeArrowheads="1"/>
            </p:cNvSpPr>
            <p:nvPr/>
          </p:nvSpPr>
          <p:spPr bwMode="auto">
            <a:xfrm>
              <a:off x="888" y="2770"/>
              <a:ext cx="2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24590" name="Text Box 10"/>
            <p:cNvSpPr txBox="1">
              <a:spLocks noChangeArrowheads="1"/>
            </p:cNvSpPr>
            <p:nvPr/>
          </p:nvSpPr>
          <p:spPr bwMode="auto">
            <a:xfrm>
              <a:off x="696" y="30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24591" name="Text Box 11"/>
            <p:cNvSpPr txBox="1">
              <a:spLocks noChangeArrowheads="1"/>
            </p:cNvSpPr>
            <p:nvPr/>
          </p:nvSpPr>
          <p:spPr bwMode="auto">
            <a:xfrm>
              <a:off x="696" y="348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8</a:t>
              </a:r>
            </a:p>
          </p:txBody>
        </p:sp>
        <p:sp>
          <p:nvSpPr>
            <p:cNvPr id="24592" name="Text Box 12"/>
            <p:cNvSpPr txBox="1">
              <a:spLocks noChangeArrowheads="1"/>
            </p:cNvSpPr>
            <p:nvPr/>
          </p:nvSpPr>
          <p:spPr bwMode="auto">
            <a:xfrm>
              <a:off x="696" y="3856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2</a:t>
              </a:r>
            </a:p>
          </p:txBody>
        </p:sp>
        <p:sp>
          <p:nvSpPr>
            <p:cNvPr id="24593" name="Rectangle 13"/>
            <p:cNvSpPr>
              <a:spLocks noChangeArrowheads="1"/>
            </p:cNvSpPr>
            <p:nvPr/>
          </p:nvSpPr>
          <p:spPr bwMode="auto">
            <a:xfrm>
              <a:off x="1848" y="277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594" name="Line 14"/>
            <p:cNvSpPr>
              <a:spLocks noChangeShapeType="1"/>
            </p:cNvSpPr>
            <p:nvPr/>
          </p:nvSpPr>
          <p:spPr bwMode="auto">
            <a:xfrm>
              <a:off x="1848" y="299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5" name="Line 15"/>
            <p:cNvSpPr>
              <a:spLocks noChangeShapeType="1"/>
            </p:cNvSpPr>
            <p:nvPr/>
          </p:nvSpPr>
          <p:spPr bwMode="auto">
            <a:xfrm>
              <a:off x="1848" y="325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6" name="Line 16"/>
            <p:cNvSpPr>
              <a:spLocks noChangeShapeType="1"/>
            </p:cNvSpPr>
            <p:nvPr/>
          </p:nvSpPr>
          <p:spPr bwMode="auto">
            <a:xfrm>
              <a:off x="1848" y="384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7" name="Text Box 17"/>
            <p:cNvSpPr txBox="1">
              <a:spLocks noChangeArrowheads="1"/>
            </p:cNvSpPr>
            <p:nvPr/>
          </p:nvSpPr>
          <p:spPr bwMode="auto">
            <a:xfrm>
              <a:off x="2040" y="2770"/>
              <a:ext cx="2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24598" name="Text Box 18"/>
            <p:cNvSpPr txBox="1">
              <a:spLocks noChangeArrowheads="1"/>
            </p:cNvSpPr>
            <p:nvPr/>
          </p:nvSpPr>
          <p:spPr bwMode="auto">
            <a:xfrm>
              <a:off x="1848" y="30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24599" name="Text Box 19"/>
            <p:cNvSpPr txBox="1">
              <a:spLocks noChangeArrowheads="1"/>
            </p:cNvSpPr>
            <p:nvPr/>
          </p:nvSpPr>
          <p:spPr bwMode="auto">
            <a:xfrm>
              <a:off x="1848" y="3856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2</a:t>
              </a:r>
            </a:p>
          </p:txBody>
        </p:sp>
        <p:sp>
          <p:nvSpPr>
            <p:cNvPr id="24600" name="Rectangle 20"/>
            <p:cNvSpPr>
              <a:spLocks noChangeArrowheads="1"/>
            </p:cNvSpPr>
            <p:nvPr/>
          </p:nvSpPr>
          <p:spPr bwMode="auto">
            <a:xfrm>
              <a:off x="3000" y="277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01" name="Line 21"/>
            <p:cNvSpPr>
              <a:spLocks noChangeShapeType="1"/>
            </p:cNvSpPr>
            <p:nvPr/>
          </p:nvSpPr>
          <p:spPr bwMode="auto">
            <a:xfrm>
              <a:off x="3000" y="299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Line 22"/>
            <p:cNvSpPr>
              <a:spLocks noChangeShapeType="1"/>
            </p:cNvSpPr>
            <p:nvPr/>
          </p:nvSpPr>
          <p:spPr bwMode="auto">
            <a:xfrm>
              <a:off x="3000" y="325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Line 23"/>
            <p:cNvSpPr>
              <a:spLocks noChangeShapeType="1"/>
            </p:cNvSpPr>
            <p:nvPr/>
          </p:nvSpPr>
          <p:spPr bwMode="auto">
            <a:xfrm>
              <a:off x="3000" y="384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4" name="Text Box 24"/>
            <p:cNvSpPr txBox="1">
              <a:spLocks noChangeArrowheads="1"/>
            </p:cNvSpPr>
            <p:nvPr/>
          </p:nvSpPr>
          <p:spPr bwMode="auto">
            <a:xfrm>
              <a:off x="3192" y="2770"/>
              <a:ext cx="2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24605" name="Text Box 25"/>
            <p:cNvSpPr txBox="1">
              <a:spLocks noChangeArrowheads="1"/>
            </p:cNvSpPr>
            <p:nvPr/>
          </p:nvSpPr>
          <p:spPr bwMode="auto">
            <a:xfrm>
              <a:off x="3000" y="30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24606" name="Text Box 26"/>
            <p:cNvSpPr txBox="1">
              <a:spLocks noChangeArrowheads="1"/>
            </p:cNvSpPr>
            <p:nvPr/>
          </p:nvSpPr>
          <p:spPr bwMode="auto">
            <a:xfrm>
              <a:off x="3000" y="3856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2</a:t>
              </a:r>
            </a:p>
          </p:txBody>
        </p:sp>
        <p:sp>
          <p:nvSpPr>
            <p:cNvPr id="24607" name="Rectangle 27"/>
            <p:cNvSpPr>
              <a:spLocks noChangeArrowheads="1"/>
            </p:cNvSpPr>
            <p:nvPr/>
          </p:nvSpPr>
          <p:spPr bwMode="auto">
            <a:xfrm>
              <a:off x="4152" y="277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08" name="Line 28"/>
            <p:cNvSpPr>
              <a:spLocks noChangeShapeType="1"/>
            </p:cNvSpPr>
            <p:nvPr/>
          </p:nvSpPr>
          <p:spPr bwMode="auto">
            <a:xfrm>
              <a:off x="4152" y="299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9" name="Line 29"/>
            <p:cNvSpPr>
              <a:spLocks noChangeShapeType="1"/>
            </p:cNvSpPr>
            <p:nvPr/>
          </p:nvSpPr>
          <p:spPr bwMode="auto">
            <a:xfrm>
              <a:off x="4152" y="325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0" name="Line 30"/>
            <p:cNvSpPr>
              <a:spLocks noChangeShapeType="1"/>
            </p:cNvSpPr>
            <p:nvPr/>
          </p:nvSpPr>
          <p:spPr bwMode="auto">
            <a:xfrm>
              <a:off x="4152" y="384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1" name="Text Box 31"/>
            <p:cNvSpPr txBox="1">
              <a:spLocks noChangeArrowheads="1"/>
            </p:cNvSpPr>
            <p:nvPr/>
          </p:nvSpPr>
          <p:spPr bwMode="auto">
            <a:xfrm>
              <a:off x="4344" y="2770"/>
              <a:ext cx="2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24612" name="Text Box 32"/>
            <p:cNvSpPr txBox="1">
              <a:spLocks noChangeArrowheads="1"/>
            </p:cNvSpPr>
            <p:nvPr/>
          </p:nvSpPr>
          <p:spPr bwMode="auto">
            <a:xfrm>
              <a:off x="4152" y="30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24613" name="Text Box 33"/>
            <p:cNvSpPr txBox="1">
              <a:spLocks noChangeArrowheads="1"/>
            </p:cNvSpPr>
            <p:nvPr/>
          </p:nvSpPr>
          <p:spPr bwMode="auto">
            <a:xfrm>
              <a:off x="4152" y="32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9</a:t>
              </a:r>
            </a:p>
          </p:txBody>
        </p:sp>
        <p:sp>
          <p:nvSpPr>
            <p:cNvPr id="24614" name="Text Box 34"/>
            <p:cNvSpPr txBox="1">
              <a:spLocks noChangeArrowheads="1"/>
            </p:cNvSpPr>
            <p:nvPr/>
          </p:nvSpPr>
          <p:spPr bwMode="auto">
            <a:xfrm>
              <a:off x="4152" y="3856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2</a:t>
              </a:r>
            </a:p>
          </p:txBody>
        </p:sp>
        <p:sp>
          <p:nvSpPr>
            <p:cNvPr id="24615" name="Rectangle 35"/>
            <p:cNvSpPr>
              <a:spLocks noChangeArrowheads="1"/>
            </p:cNvSpPr>
            <p:nvPr/>
          </p:nvSpPr>
          <p:spPr bwMode="auto">
            <a:xfrm>
              <a:off x="1848" y="3250"/>
              <a:ext cx="720" cy="624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16" name="Rectangle 36"/>
            <p:cNvSpPr>
              <a:spLocks noChangeArrowheads="1"/>
            </p:cNvSpPr>
            <p:nvPr/>
          </p:nvSpPr>
          <p:spPr bwMode="auto">
            <a:xfrm>
              <a:off x="3000" y="3490"/>
              <a:ext cx="720" cy="384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17" name="Text Box 37"/>
            <p:cNvSpPr txBox="1">
              <a:spLocks noChangeArrowheads="1"/>
            </p:cNvSpPr>
            <p:nvPr/>
          </p:nvSpPr>
          <p:spPr bwMode="auto">
            <a:xfrm>
              <a:off x="3000" y="32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9</a:t>
              </a:r>
            </a:p>
          </p:txBody>
        </p:sp>
        <p:sp>
          <p:nvSpPr>
            <p:cNvPr id="24618" name="Rectangle 38"/>
            <p:cNvSpPr>
              <a:spLocks noChangeArrowheads="1"/>
            </p:cNvSpPr>
            <p:nvPr/>
          </p:nvSpPr>
          <p:spPr bwMode="auto">
            <a:xfrm>
              <a:off x="4152" y="3682"/>
              <a:ext cx="720" cy="19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19" name="Line 39"/>
            <p:cNvSpPr>
              <a:spLocks noChangeShapeType="1"/>
            </p:cNvSpPr>
            <p:nvPr/>
          </p:nvSpPr>
          <p:spPr bwMode="auto">
            <a:xfrm>
              <a:off x="4152" y="346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20" name="Text Box 40"/>
            <p:cNvSpPr txBox="1">
              <a:spLocks noChangeArrowheads="1"/>
            </p:cNvSpPr>
            <p:nvPr/>
          </p:nvSpPr>
          <p:spPr bwMode="auto">
            <a:xfrm>
              <a:off x="4152" y="349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10</a:t>
              </a:r>
            </a:p>
          </p:txBody>
        </p:sp>
        <p:sp>
          <p:nvSpPr>
            <p:cNvPr id="24621" name="AutoShape 41"/>
            <p:cNvSpPr>
              <a:spLocks noChangeArrowheads="1"/>
            </p:cNvSpPr>
            <p:nvPr/>
          </p:nvSpPr>
          <p:spPr bwMode="auto">
            <a:xfrm>
              <a:off x="1464" y="349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22" name="AutoShape 42"/>
            <p:cNvSpPr>
              <a:spLocks noChangeArrowheads="1"/>
            </p:cNvSpPr>
            <p:nvPr/>
          </p:nvSpPr>
          <p:spPr bwMode="auto">
            <a:xfrm>
              <a:off x="2616" y="349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23" name="AutoShape 43"/>
            <p:cNvSpPr>
              <a:spLocks noChangeArrowheads="1"/>
            </p:cNvSpPr>
            <p:nvPr/>
          </p:nvSpPr>
          <p:spPr bwMode="auto">
            <a:xfrm>
              <a:off x="3768" y="349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 rot="-835486">
            <a:off x="7150117" y="2404229"/>
            <a:ext cx="2689053" cy="1049002"/>
            <a:chOff x="4616" y="2005"/>
            <a:chExt cx="1770" cy="756"/>
          </a:xfrm>
        </p:grpSpPr>
        <p:sp>
          <p:nvSpPr>
            <p:cNvPr id="24582" name="Text Box 46"/>
            <p:cNvSpPr txBox="1">
              <a:spLocks noChangeArrowheads="1"/>
            </p:cNvSpPr>
            <p:nvPr/>
          </p:nvSpPr>
          <p:spPr bwMode="auto">
            <a:xfrm rot="1200000">
              <a:off x="4616" y="2005"/>
              <a:ext cx="1770" cy="7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 dirty="0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operating system maintains</a:t>
              </a:r>
              <a:br>
                <a:rPr lang="en-US" altLang="zh-CN" b="1" dirty="0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</a:br>
              <a:r>
                <a:rPr lang="en-US" altLang="zh-CN" b="1" dirty="0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allocated partitions and free partitions</a:t>
              </a:r>
            </a:p>
          </p:txBody>
        </p:sp>
        <p:cxnSp>
          <p:nvCxnSpPr>
            <p:cNvPr id="24583" name="AutoShape 47"/>
            <p:cNvCxnSpPr>
              <a:cxnSpLocks noChangeShapeType="1"/>
              <a:stCxn id="24582" idx="3"/>
              <a:endCxn id="24584" idx="3"/>
            </p:cNvCxnSpPr>
            <p:nvPr/>
          </p:nvCxnSpPr>
          <p:spPr bwMode="auto">
            <a:xfrm rot="835486" flipH="1">
              <a:off x="4990" y="2509"/>
              <a:ext cx="1344" cy="136"/>
            </a:xfrm>
            <a:prstGeom prst="curvedConnector3">
              <a:avLst>
                <a:gd name="adj1" fmla="val -12148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584" name="Rectangle 48"/>
            <p:cNvSpPr>
              <a:spLocks noChangeArrowheads="1"/>
            </p:cNvSpPr>
            <p:nvPr/>
          </p:nvSpPr>
          <p:spPr bwMode="auto">
            <a:xfrm>
              <a:off x="489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Dynamic Storage-Allocation Problem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First-fit</a:t>
            </a:r>
            <a:r>
              <a:rPr lang="en-US" altLang="zh-CN" sz="2000" dirty="0"/>
              <a:t>:  Allocate the </a:t>
            </a:r>
            <a:r>
              <a:rPr lang="en-US" altLang="zh-CN" sz="2000" i="1" dirty="0"/>
              <a:t>first</a:t>
            </a:r>
            <a:r>
              <a:rPr lang="en-US" altLang="zh-CN" sz="2000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Best-fit</a:t>
            </a:r>
            <a:r>
              <a:rPr lang="en-US" altLang="zh-CN" sz="2000" dirty="0"/>
              <a:t>:  Allocate the </a:t>
            </a:r>
            <a:r>
              <a:rPr lang="en-US" altLang="zh-CN" sz="2000" i="1" dirty="0"/>
              <a:t>smallest</a:t>
            </a:r>
            <a:r>
              <a:rPr lang="en-US" altLang="zh-CN" sz="2000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Worst-fit</a:t>
            </a:r>
            <a:r>
              <a:rPr lang="en-US" altLang="zh-CN" sz="2000" dirty="0"/>
              <a:t>:  Allocate the </a:t>
            </a:r>
            <a:r>
              <a:rPr lang="en-US" altLang="zh-CN" sz="2000" i="1" dirty="0"/>
              <a:t>largest</a:t>
            </a:r>
            <a:r>
              <a:rPr lang="en-US" altLang="zh-CN" sz="2000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Produces the largest leftover hole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983011" y="1031543"/>
            <a:ext cx="71112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Helvetica" pitchFamily="34" charset="0"/>
              </a:rPr>
              <a:t>How to satisfy a request of size </a:t>
            </a:r>
            <a:r>
              <a:rPr lang="en-US" altLang="zh-CN" sz="2000" b="1" i="1" dirty="0">
                <a:latin typeface="Helvetica" pitchFamily="34" charset="0"/>
              </a:rPr>
              <a:t>n</a:t>
            </a:r>
            <a:r>
              <a:rPr lang="en-US" altLang="zh-CN" sz="2000" b="1" dirty="0">
                <a:latin typeface="Helvetica" pitchFamily="34" charset="0"/>
              </a:rPr>
              <a:t> from a list of free holes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1280009" y="4469890"/>
            <a:ext cx="99710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Helvetica" pitchFamily="34" charset="0"/>
              </a:rPr>
              <a:t>First-fit and best-fit better than worst-fit in terms of speed and storage utilization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0" dirty="0">
                <a:latin typeface="Times New Roman" pitchFamily="18" charset="0"/>
                <a:ea typeface="楷体_GB2312" pitchFamily="49" charset="-122"/>
              </a:rPr>
              <a:t>Dynamic Storage-Allocation Problem</a:t>
            </a:r>
            <a:endParaRPr lang="zh-CN" altLang="en-US" sz="2400" b="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1.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First-fit</a:t>
            </a:r>
            <a:r>
              <a:rPr lang="en-US" altLang="zh-CN" sz="20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b="1" dirty="0">
                <a:latin typeface="Times New Roman" pitchFamily="18" charset="0"/>
                <a:ea typeface="楷体_GB2312" pitchFamily="49" charset="-122"/>
              </a:rPr>
              <a:t>首次适应</a:t>
            </a:r>
            <a:r>
              <a:rPr lang="en-US" altLang="zh-CN" sz="2000" b="1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:  Allocate the </a:t>
            </a:r>
            <a:r>
              <a:rPr lang="en-US" altLang="zh-CN" sz="2400" i="1" dirty="0">
                <a:latin typeface="Times New Roman" pitchFamily="18" charset="0"/>
                <a:ea typeface="楷体_GB2312" pitchFamily="49" charset="-122"/>
              </a:rPr>
              <a:t>first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hole that is big enough. </a:t>
            </a:r>
            <a:endParaRPr lang="zh-CN" altLang="en-US" sz="2000" dirty="0">
              <a:latin typeface="Times New Roman" pitchFamily="18" charset="0"/>
              <a:ea typeface="楷体_GB2312" pitchFamily="49" charset="-122"/>
            </a:endParaRPr>
          </a:p>
          <a:p>
            <a:pPr lvl="1"/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	设进程创建顺序：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12K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， 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10K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 ，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3K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87" y="2162177"/>
            <a:ext cx="7428181" cy="330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To provide a detailed description of various ways of organizing memory hardware</a:t>
            </a:r>
          </a:p>
          <a:p>
            <a:r>
              <a:rPr lang="en-US" altLang="zh-CN" sz="2400" dirty="0"/>
              <a:t>To discuss various memory-management techniques, including paging and segmentation</a:t>
            </a:r>
          </a:p>
          <a:p>
            <a:r>
              <a:rPr lang="en-US" altLang="zh-CN" sz="2400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>
                <a:latin typeface="Times New Roman" pitchFamily="18" charset="0"/>
                <a:ea typeface="楷体_GB2312" pitchFamily="49" charset="-122"/>
              </a:rPr>
              <a:t>Dynamic Storage-Allocation</a:t>
            </a:r>
            <a:endParaRPr lang="zh-CN" altLang="en-US" sz="2800" b="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 sz="2000" dirty="0">
                <a:latin typeface="Times New Roman" pitchFamily="18" charset="0"/>
              </a:rPr>
              <a:t>2.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Best-fit</a:t>
            </a:r>
            <a:r>
              <a:rPr lang="zh-CN" altLang="en-US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（最佳适应）</a:t>
            </a:r>
            <a:r>
              <a:rPr lang="en-US" altLang="zh-CN" sz="2800" dirty="0">
                <a:latin typeface="Times New Roman" pitchFamily="18" charset="0"/>
              </a:rPr>
              <a:t>:</a:t>
            </a:r>
            <a:r>
              <a:rPr lang="en-US" altLang="zh-CN" sz="2400" dirty="0">
                <a:latin typeface="Times New Roman" pitchFamily="18" charset="0"/>
              </a:rPr>
              <a:t>  Allocate the </a:t>
            </a:r>
            <a:r>
              <a:rPr lang="en-US" altLang="zh-CN" sz="2400" i="1" dirty="0">
                <a:latin typeface="Times New Roman" pitchFamily="18" charset="0"/>
              </a:rPr>
              <a:t>smallest</a:t>
            </a:r>
            <a:r>
              <a:rPr lang="en-US" altLang="zh-CN" sz="2400" dirty="0">
                <a:latin typeface="Times New Roman" pitchFamily="18" charset="0"/>
              </a:rPr>
              <a:t> hole that is big enough; must search entire list, unless ordered by size.  Produces the smallest leftover hole</a:t>
            </a:r>
            <a:endParaRPr lang="zh-CN" altLang="en-US" sz="2000" dirty="0">
              <a:latin typeface="Times New Roman" pitchFamily="18" charset="0"/>
            </a:endParaRPr>
          </a:p>
          <a:p>
            <a:pPr lvl="1"/>
            <a:r>
              <a:rPr lang="zh-CN" altLang="en-US" sz="2000" dirty="0">
                <a:latin typeface="Times New Roman" pitchFamily="18" charset="0"/>
              </a:rPr>
              <a:t>进程创建顺序：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12K 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，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3K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 ，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10K</a:t>
            </a:r>
            <a:endParaRPr lang="zh-CN" altLang="en-US" sz="20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99" y="2672547"/>
            <a:ext cx="6405634" cy="283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>
                <a:latin typeface="Times New Roman" pitchFamily="18" charset="0"/>
                <a:ea typeface="楷体_GB2312" pitchFamily="49" charset="-122"/>
              </a:rPr>
              <a:t>Dynamic Storage-Allocation</a:t>
            </a:r>
            <a:endParaRPr lang="zh-CN" altLang="en-US" sz="2800" b="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3.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Worst-fit </a:t>
            </a:r>
            <a:r>
              <a:rPr lang="en-US" altLang="zh-CN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最差适应）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>
                <a:latin typeface="Times New Roman" pitchFamily="18" charset="0"/>
              </a:rPr>
              <a:t>:  Allocate the </a:t>
            </a:r>
            <a:r>
              <a:rPr lang="en-US" altLang="zh-CN" sz="2400" i="1" dirty="0">
                <a:latin typeface="Times New Roman" pitchFamily="18" charset="0"/>
              </a:rPr>
              <a:t>largest</a:t>
            </a:r>
            <a:r>
              <a:rPr lang="en-US" altLang="zh-CN" sz="2400" dirty="0">
                <a:latin typeface="Times New Roman" pitchFamily="18" charset="0"/>
              </a:rPr>
              <a:t> hole; must also search entire list.  Produces the largest leftover hole.</a:t>
            </a:r>
            <a:endParaRPr lang="zh-CN" altLang="en-US" sz="2000" dirty="0">
              <a:latin typeface="Times New Roman" pitchFamily="18" charset="0"/>
            </a:endParaRP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进程创建顺序</a:t>
            </a:r>
            <a:r>
              <a:rPr lang="zh-CN" altLang="en-US" sz="2000" dirty="0">
                <a:latin typeface="Times New Roman" pitchFamily="18" charset="0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12K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，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3K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，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10K </a:t>
            </a:r>
            <a:endParaRPr lang="zh-CN" altLang="en-US" sz="20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94" y="2493396"/>
            <a:ext cx="6561042" cy="288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>
                <a:latin typeface="Times New Roman" pitchFamily="18" charset="0"/>
                <a:ea typeface="楷体_GB2312" pitchFamily="49" charset="-122"/>
              </a:rPr>
              <a:t>Dynamic Storage-Allocation</a:t>
            </a:r>
            <a:endParaRPr lang="zh-CN" altLang="en-US" sz="2800" b="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 sz="2000" dirty="0">
                <a:ea typeface="楷体" pitchFamily="49" charset="-122"/>
              </a:rPr>
              <a:t>4.  </a:t>
            </a:r>
            <a:r>
              <a:rPr lang="en-US" altLang="zh-CN" sz="2400" dirty="0">
                <a:solidFill>
                  <a:srgbClr val="0066CC"/>
                </a:solidFill>
                <a:ea typeface="楷体" pitchFamily="49" charset="-122"/>
              </a:rPr>
              <a:t>Next Fit</a:t>
            </a:r>
            <a:r>
              <a:rPr lang="zh-CN" altLang="en-US" sz="2400" dirty="0">
                <a:solidFill>
                  <a:srgbClr val="0066CC"/>
                </a:solidFill>
                <a:ea typeface="楷体" pitchFamily="49" charset="-122"/>
              </a:rPr>
              <a:t>（下次适应）</a:t>
            </a:r>
            <a:r>
              <a:rPr lang="zh-CN" altLang="en-US" sz="2000" dirty="0">
                <a:ea typeface="楷体" pitchFamily="49" charset="-122"/>
              </a:rPr>
              <a:t>：</a:t>
            </a:r>
            <a:r>
              <a:rPr lang="zh-CN" altLang="en-US" sz="2400" dirty="0">
                <a:ea typeface="楷体" pitchFamily="49" charset="-122"/>
              </a:rPr>
              <a:t>类似首次适应，每次分区时，总是从上次查找结束的地方开始，只要找到一 个足够大的空白区，就把它划分后分配出去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。 </a:t>
            </a:r>
            <a:endParaRPr lang="zh-CN" altLang="en-US" sz="2000" dirty="0">
              <a:latin typeface="Times New Roman" pitchFamily="18" charset="0"/>
              <a:ea typeface="楷体_GB2312" pitchFamily="49" charset="-122"/>
            </a:endParaRPr>
          </a:p>
          <a:p>
            <a:pPr lvl="1"/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进程创建顺序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12K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，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10K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，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3K</a:t>
            </a:r>
            <a:endParaRPr lang="zh-CN" altLang="en-US" sz="2000" dirty="0">
              <a:solidFill>
                <a:srgbClr val="0000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59117" y="5427943"/>
            <a:ext cx="6731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altLang="zh-CN" sz="2400" b="1" i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 action="ppaction://hlinkfile"/>
              </a:rPr>
              <a:t>Demo</a:t>
            </a:r>
            <a:endParaRPr lang="zh-CN" altLang="zh-CN" sz="2400" b="1" i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836" y="2595817"/>
            <a:ext cx="6332561" cy="285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latin typeface="Garamond" pitchFamily="18" charset="0"/>
                <a:ea typeface="宋体" pitchFamily="2" charset="-122"/>
              </a:rPr>
              <a:t>Fragmentation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10612" y="1231598"/>
            <a:ext cx="8090053" cy="4530725"/>
          </a:xfrm>
          <a:noFill/>
        </p:spPr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Memory is wasted due to fragmentation,</a:t>
            </a:r>
            <a:br>
              <a:rPr lang="en-US" altLang="zh-CN" sz="2400" dirty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which can cause performance problems</a:t>
            </a:r>
          </a:p>
          <a:p>
            <a:pPr marL="692150" lvl="1" indent="-347663"/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Internal fragmentation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内碎片、内零头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en-US" altLang="zh-CN" sz="2000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is wasted memory </a:t>
            </a:r>
            <a:r>
              <a:rPr lang="en-US" altLang="zh-CN" sz="2400" i="1" dirty="0">
                <a:latin typeface="Times New Roman" pitchFamily="18" charset="0"/>
                <a:ea typeface="楷体_GB2312" pitchFamily="49" charset="-122"/>
              </a:rPr>
              <a:t>within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a single process memory space</a:t>
            </a:r>
          </a:p>
          <a:p>
            <a:pPr marL="692150" lvl="1" indent="-347663"/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External fragmentation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外碎片、外零头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）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can reduce the number of </a:t>
            </a:r>
            <a:r>
              <a:rPr lang="en-US" altLang="zh-CN" sz="2400" i="1" dirty="0">
                <a:latin typeface="Times New Roman" pitchFamily="18" charset="0"/>
                <a:ea typeface="楷体_GB2312" pitchFamily="49" charset="-122"/>
              </a:rPr>
              <a:t>runnable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processes</a:t>
            </a:r>
          </a:p>
          <a:p>
            <a:pPr marL="987425" lvl="2" indent="-293688"/>
            <a:r>
              <a:rPr lang="en-US" altLang="zh-CN" b="0" dirty="0">
                <a:latin typeface="Times New Roman" pitchFamily="18" charset="0"/>
                <a:ea typeface="楷体_GB2312" pitchFamily="49" charset="-122"/>
              </a:rPr>
              <a:t>Total memory space exists to satisfy a request, but memory is </a:t>
            </a:r>
            <a:r>
              <a:rPr lang="en-US" altLang="zh-CN" b="0" u="sng" dirty="0">
                <a:latin typeface="Times New Roman" pitchFamily="18" charset="0"/>
                <a:ea typeface="楷体_GB2312" pitchFamily="49" charset="-122"/>
              </a:rPr>
              <a:t>not</a:t>
            </a:r>
            <a:r>
              <a:rPr lang="en-US" altLang="zh-CN" b="0" dirty="0">
                <a:latin typeface="Times New Roman" pitchFamily="18" charset="0"/>
                <a:ea typeface="楷体_GB2312" pitchFamily="49" charset="-122"/>
              </a:rPr>
              <a:t> contiguous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845406" y="1137726"/>
            <a:ext cx="3429000" cy="4267200"/>
            <a:chOff x="5105400" y="1752600"/>
            <a:chExt cx="3429000" cy="4267200"/>
          </a:xfrm>
        </p:grpSpPr>
        <p:grpSp>
          <p:nvGrpSpPr>
            <p:cNvPr id="30724" name="Group 4"/>
            <p:cNvGrpSpPr>
              <a:grpSpLocks/>
            </p:cNvGrpSpPr>
            <p:nvPr/>
          </p:nvGrpSpPr>
          <p:grpSpPr bwMode="auto">
            <a:xfrm>
              <a:off x="7391400" y="1752600"/>
              <a:ext cx="1143000" cy="2149475"/>
              <a:chOff x="4512" y="1430"/>
              <a:chExt cx="720" cy="1354"/>
            </a:xfrm>
          </p:grpSpPr>
          <p:sp>
            <p:nvSpPr>
              <p:cNvPr id="30745" name="Rectangle 5"/>
              <p:cNvSpPr>
                <a:spLocks noChangeArrowheads="1"/>
              </p:cNvSpPr>
              <p:nvPr/>
            </p:nvSpPr>
            <p:spPr bwMode="auto">
              <a:xfrm>
                <a:off x="4512" y="1440"/>
                <a:ext cx="720" cy="13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746" name="Line 6"/>
              <p:cNvSpPr>
                <a:spLocks noChangeShapeType="1"/>
              </p:cNvSpPr>
              <p:nvPr/>
            </p:nvSpPr>
            <p:spPr bwMode="auto">
              <a:xfrm>
                <a:off x="4512" y="1669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47" name="Line 7"/>
              <p:cNvSpPr>
                <a:spLocks noChangeShapeType="1"/>
              </p:cNvSpPr>
              <p:nvPr/>
            </p:nvSpPr>
            <p:spPr bwMode="auto">
              <a:xfrm>
                <a:off x="4512" y="192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48" name="Line 8"/>
              <p:cNvSpPr>
                <a:spLocks noChangeShapeType="1"/>
              </p:cNvSpPr>
              <p:nvPr/>
            </p:nvSpPr>
            <p:spPr bwMode="auto">
              <a:xfrm>
                <a:off x="4512" y="2515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49" name="Text Box 9"/>
              <p:cNvSpPr txBox="1">
                <a:spLocks noChangeArrowheads="1"/>
              </p:cNvSpPr>
              <p:nvPr/>
            </p:nvSpPr>
            <p:spPr bwMode="auto">
              <a:xfrm>
                <a:off x="4705" y="1430"/>
                <a:ext cx="27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OS</a:t>
                </a:r>
              </a:p>
            </p:txBody>
          </p:sp>
          <p:sp>
            <p:nvSpPr>
              <p:cNvPr id="30750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10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5</a:t>
                </a:r>
              </a:p>
            </p:txBody>
          </p:sp>
          <p:sp>
            <p:nvSpPr>
              <p:cNvPr id="30751" name="Text Box 11"/>
              <p:cNvSpPr txBox="1">
                <a:spLocks noChangeArrowheads="1"/>
              </p:cNvSpPr>
              <p:nvPr/>
            </p:nvSpPr>
            <p:spPr bwMode="auto">
              <a:xfrm>
                <a:off x="4512" y="1996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8</a:t>
                </a:r>
              </a:p>
            </p:txBody>
          </p:sp>
          <p:sp>
            <p:nvSpPr>
              <p:cNvPr id="30752" name="Text Box 12"/>
              <p:cNvSpPr txBox="1">
                <a:spLocks noChangeArrowheads="1"/>
              </p:cNvSpPr>
              <p:nvPr/>
            </p:nvSpPr>
            <p:spPr bwMode="auto">
              <a:xfrm>
                <a:off x="4512" y="2516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2</a:t>
                </a:r>
              </a:p>
            </p:txBody>
          </p:sp>
        </p:grpSp>
        <p:grpSp>
          <p:nvGrpSpPr>
            <p:cNvPr id="30725" name="Group 13"/>
            <p:cNvGrpSpPr>
              <a:grpSpLocks/>
            </p:cNvGrpSpPr>
            <p:nvPr/>
          </p:nvGrpSpPr>
          <p:grpSpPr bwMode="auto">
            <a:xfrm>
              <a:off x="5886450" y="3082925"/>
              <a:ext cx="2638425" cy="403225"/>
              <a:chOff x="3696" y="1930"/>
              <a:chExt cx="1662" cy="254"/>
            </a:xfrm>
          </p:grpSpPr>
          <p:sp>
            <p:nvSpPr>
              <p:cNvPr id="30742" name="Rectangle 14"/>
              <p:cNvSpPr>
                <a:spLocks noChangeArrowheads="1"/>
              </p:cNvSpPr>
              <p:nvPr/>
            </p:nvSpPr>
            <p:spPr bwMode="auto">
              <a:xfrm>
                <a:off x="4782" y="1930"/>
                <a:ext cx="576" cy="2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unused</a:t>
                </a:r>
              </a:p>
            </p:txBody>
          </p:sp>
          <p:cxnSp>
            <p:nvCxnSpPr>
              <p:cNvPr id="30743" name="AutoShape 15"/>
              <p:cNvCxnSpPr>
                <a:cxnSpLocks noChangeShapeType="1"/>
                <a:stCxn id="30744" idx="3"/>
                <a:endCxn id="30742" idx="1"/>
              </p:cNvCxnSpPr>
              <p:nvPr/>
            </p:nvCxnSpPr>
            <p:spPr bwMode="auto">
              <a:xfrm flipV="1">
                <a:off x="3792" y="2050"/>
                <a:ext cx="990" cy="8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744" name="Rectangle 16"/>
              <p:cNvSpPr>
                <a:spLocks noChangeArrowheads="1"/>
              </p:cNvSpPr>
              <p:nvPr/>
            </p:nvSpPr>
            <p:spPr bwMode="auto">
              <a:xfrm>
                <a:off x="3696" y="2088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30726" name="Group 17"/>
            <p:cNvGrpSpPr>
              <a:grpSpLocks/>
            </p:cNvGrpSpPr>
            <p:nvPr/>
          </p:nvGrpSpPr>
          <p:grpSpPr bwMode="auto">
            <a:xfrm>
              <a:off x="7391400" y="3886200"/>
              <a:ext cx="1143000" cy="2133600"/>
              <a:chOff x="4656" y="2448"/>
              <a:chExt cx="720" cy="1344"/>
            </a:xfrm>
          </p:grpSpPr>
          <p:sp>
            <p:nvSpPr>
              <p:cNvPr id="30732" name="Rectangle 18"/>
              <p:cNvSpPr>
                <a:spLocks noChangeArrowheads="1"/>
              </p:cNvSpPr>
              <p:nvPr/>
            </p:nvSpPr>
            <p:spPr bwMode="auto">
              <a:xfrm>
                <a:off x="4656" y="2448"/>
                <a:ext cx="720" cy="13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733" name="Line 19"/>
              <p:cNvSpPr>
                <a:spLocks noChangeShapeType="1"/>
              </p:cNvSpPr>
              <p:nvPr/>
            </p:nvSpPr>
            <p:spPr bwMode="auto">
              <a:xfrm>
                <a:off x="4656" y="2677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4" name="Line 20"/>
              <p:cNvSpPr>
                <a:spLocks noChangeShapeType="1"/>
              </p:cNvSpPr>
              <p:nvPr/>
            </p:nvSpPr>
            <p:spPr bwMode="auto">
              <a:xfrm>
                <a:off x="4656" y="2936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5" name="Line 21"/>
              <p:cNvSpPr>
                <a:spLocks noChangeShapeType="1"/>
              </p:cNvSpPr>
              <p:nvPr/>
            </p:nvSpPr>
            <p:spPr bwMode="auto">
              <a:xfrm>
                <a:off x="4656" y="3523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6" name="Text Box 22"/>
              <p:cNvSpPr txBox="1">
                <a:spLocks noChangeArrowheads="1"/>
              </p:cNvSpPr>
              <p:nvPr/>
            </p:nvSpPr>
            <p:spPr bwMode="auto">
              <a:xfrm>
                <a:off x="4696" y="2452"/>
                <a:ext cx="58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3</a:t>
                </a:r>
              </a:p>
            </p:txBody>
          </p:sp>
          <p:sp>
            <p:nvSpPr>
              <p:cNvPr id="30737" name="Text Box 23"/>
              <p:cNvSpPr txBox="1">
                <a:spLocks noChangeArrowheads="1"/>
              </p:cNvSpPr>
              <p:nvPr/>
            </p:nvSpPr>
            <p:spPr bwMode="auto">
              <a:xfrm>
                <a:off x="4656" y="2718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6</a:t>
                </a:r>
              </a:p>
            </p:txBody>
          </p:sp>
          <p:sp>
            <p:nvSpPr>
              <p:cNvPr id="30738" name="Text Box 24"/>
              <p:cNvSpPr txBox="1">
                <a:spLocks noChangeArrowheads="1"/>
              </p:cNvSpPr>
              <p:nvPr/>
            </p:nvSpPr>
            <p:spPr bwMode="auto">
              <a:xfrm>
                <a:off x="4656" y="3524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12</a:t>
                </a:r>
              </a:p>
            </p:txBody>
          </p:sp>
          <p:sp>
            <p:nvSpPr>
              <p:cNvPr id="30739" name="Rectangle 25"/>
              <p:cNvSpPr>
                <a:spLocks noChangeArrowheads="1"/>
              </p:cNvSpPr>
              <p:nvPr/>
            </p:nvSpPr>
            <p:spPr bwMode="auto">
              <a:xfrm>
                <a:off x="4656" y="3312"/>
                <a:ext cx="720" cy="2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740" name="Text Box 26"/>
              <p:cNvSpPr txBox="1">
                <a:spLocks noChangeArrowheads="1"/>
              </p:cNvSpPr>
              <p:nvPr/>
            </p:nvSpPr>
            <p:spPr bwMode="auto">
              <a:xfrm>
                <a:off x="4656" y="3130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7</a:t>
                </a:r>
              </a:p>
            </p:txBody>
          </p:sp>
          <p:sp>
            <p:nvSpPr>
              <p:cNvPr id="30741" name="Rectangle 27"/>
              <p:cNvSpPr>
                <a:spLocks noChangeArrowheads="1"/>
              </p:cNvSpPr>
              <p:nvPr/>
            </p:nvSpPr>
            <p:spPr bwMode="auto">
              <a:xfrm>
                <a:off x="4656" y="2928"/>
                <a:ext cx="720" cy="2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0727" name="Rectangle 28"/>
            <p:cNvSpPr>
              <a:spLocks noChangeArrowheads="1"/>
            </p:cNvSpPr>
            <p:nvPr/>
          </p:nvSpPr>
          <p:spPr bwMode="auto">
            <a:xfrm>
              <a:off x="5105400" y="4953000"/>
              <a:ext cx="1143000" cy="685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Process 9</a:t>
              </a:r>
            </a:p>
          </p:txBody>
        </p:sp>
        <p:grpSp>
          <p:nvGrpSpPr>
            <p:cNvPr id="30728" name="Group 29"/>
            <p:cNvGrpSpPr>
              <a:grpSpLocks/>
            </p:cNvGrpSpPr>
            <p:nvPr/>
          </p:nvGrpSpPr>
          <p:grpSpPr bwMode="auto">
            <a:xfrm>
              <a:off x="6248400" y="4724400"/>
              <a:ext cx="1066800" cy="571500"/>
              <a:chOff x="3936" y="2976"/>
              <a:chExt cx="672" cy="360"/>
            </a:xfrm>
          </p:grpSpPr>
          <p:pic>
            <p:nvPicPr>
              <p:cNvPr id="30729" name="Picture 30" descr="MCj0432537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0" y="2976"/>
                <a:ext cx="1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0730" name="AutoShape 31"/>
              <p:cNvCxnSpPr>
                <a:cxnSpLocks noChangeShapeType="1"/>
                <a:stCxn id="30727" idx="3"/>
                <a:endCxn id="30731" idx="1"/>
              </p:cNvCxnSpPr>
              <p:nvPr/>
            </p:nvCxnSpPr>
            <p:spPr bwMode="auto">
              <a:xfrm flipV="1">
                <a:off x="3936" y="3060"/>
                <a:ext cx="480" cy="27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731" name="Rectangle 32"/>
              <p:cNvSpPr>
                <a:spLocks noChangeArrowheads="1"/>
              </p:cNvSpPr>
              <p:nvPr/>
            </p:nvSpPr>
            <p:spPr bwMode="auto">
              <a:xfrm>
                <a:off x="4416" y="3012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latin typeface="Garamond" pitchFamily="18" charset="0"/>
                <a:ea typeface="宋体" pitchFamily="2" charset="-122"/>
              </a:rPr>
              <a:t>Fragmentation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Reduce external fragmentation by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compaction 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or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defragmentation </a:t>
            </a:r>
            <a:r>
              <a:rPr lang="zh-CN" altLang="en-US" sz="1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zh-CN" altLang="en-US" sz="18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紧缩，拼接）</a:t>
            </a:r>
            <a:endParaRPr lang="en-US" altLang="zh-CN" sz="18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  <a:p>
            <a:pPr marL="692150" lvl="1" indent="-347663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Rearrange memory contents to organize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all free memory blocks together in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one large block</a:t>
            </a:r>
          </a:p>
          <a:p>
            <a:pPr marL="1711325" lvl="4" indent="-315913"/>
            <a:endParaRPr lang="en-US" altLang="zh-CN" sz="2400" dirty="0">
              <a:latin typeface="Times New Roman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Compaction is possible only if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relocation is dynamic and is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done at execution time</a:t>
            </a:r>
          </a:p>
          <a:p>
            <a:pPr marL="692150" lvl="1" indent="-347663"/>
            <a:endParaRPr lang="zh-CN" altLang="en-US" sz="2400" dirty="0"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953500" y="927103"/>
            <a:ext cx="1143000" cy="2149475"/>
            <a:chOff x="4512" y="1430"/>
            <a:chExt cx="720" cy="1354"/>
          </a:xfrm>
        </p:grpSpPr>
        <p:sp>
          <p:nvSpPr>
            <p:cNvPr id="31782" name="Rectangle 5"/>
            <p:cNvSpPr>
              <a:spLocks noChangeArrowheads="1"/>
            </p:cNvSpPr>
            <p:nvPr/>
          </p:nvSpPr>
          <p:spPr bwMode="auto">
            <a:xfrm>
              <a:off x="4512" y="144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83" name="Line 6"/>
            <p:cNvSpPr>
              <a:spLocks noChangeShapeType="1"/>
            </p:cNvSpPr>
            <p:nvPr/>
          </p:nvSpPr>
          <p:spPr bwMode="auto">
            <a:xfrm>
              <a:off x="4512" y="166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4" name="Line 7"/>
            <p:cNvSpPr>
              <a:spLocks noChangeShapeType="1"/>
            </p:cNvSpPr>
            <p:nvPr/>
          </p:nvSpPr>
          <p:spPr bwMode="auto">
            <a:xfrm>
              <a:off x="4512" y="192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5" name="Line 8"/>
            <p:cNvSpPr>
              <a:spLocks noChangeShapeType="1"/>
            </p:cNvSpPr>
            <p:nvPr/>
          </p:nvSpPr>
          <p:spPr bwMode="auto">
            <a:xfrm>
              <a:off x="4512" y="251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6" name="Text Box 9"/>
            <p:cNvSpPr txBox="1">
              <a:spLocks noChangeArrowheads="1"/>
            </p:cNvSpPr>
            <p:nvPr/>
          </p:nvSpPr>
          <p:spPr bwMode="auto">
            <a:xfrm>
              <a:off x="4705" y="1430"/>
              <a:ext cx="27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31787" name="Text Box 10"/>
            <p:cNvSpPr txBox="1">
              <a:spLocks noChangeArrowheads="1"/>
            </p:cNvSpPr>
            <p:nvPr/>
          </p:nvSpPr>
          <p:spPr bwMode="auto">
            <a:xfrm>
              <a:off x="4512" y="1710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31788" name="Text Box 11"/>
            <p:cNvSpPr txBox="1">
              <a:spLocks noChangeArrowheads="1"/>
            </p:cNvSpPr>
            <p:nvPr/>
          </p:nvSpPr>
          <p:spPr bwMode="auto">
            <a:xfrm>
              <a:off x="4512" y="1996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8</a:t>
              </a:r>
            </a:p>
          </p:txBody>
        </p:sp>
        <p:sp>
          <p:nvSpPr>
            <p:cNvPr id="31789" name="Text Box 12"/>
            <p:cNvSpPr txBox="1">
              <a:spLocks noChangeArrowheads="1"/>
            </p:cNvSpPr>
            <p:nvPr/>
          </p:nvSpPr>
          <p:spPr bwMode="auto">
            <a:xfrm>
              <a:off x="4512" y="2516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2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8953500" y="3060700"/>
            <a:ext cx="1143000" cy="2133600"/>
            <a:chOff x="4656" y="2448"/>
            <a:chExt cx="720" cy="1344"/>
          </a:xfrm>
        </p:grpSpPr>
        <p:sp>
          <p:nvSpPr>
            <p:cNvPr id="31772" name="Rectangle 14"/>
            <p:cNvSpPr>
              <a:spLocks noChangeArrowheads="1"/>
            </p:cNvSpPr>
            <p:nvPr/>
          </p:nvSpPr>
          <p:spPr bwMode="auto">
            <a:xfrm>
              <a:off x="4656" y="2448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73" name="Line 15"/>
            <p:cNvSpPr>
              <a:spLocks noChangeShapeType="1"/>
            </p:cNvSpPr>
            <p:nvPr/>
          </p:nvSpPr>
          <p:spPr bwMode="auto">
            <a:xfrm>
              <a:off x="4656" y="2677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4" name="Line 16"/>
            <p:cNvSpPr>
              <a:spLocks noChangeShapeType="1"/>
            </p:cNvSpPr>
            <p:nvPr/>
          </p:nvSpPr>
          <p:spPr bwMode="auto">
            <a:xfrm>
              <a:off x="4656" y="2936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5" name="Line 17"/>
            <p:cNvSpPr>
              <a:spLocks noChangeShapeType="1"/>
            </p:cNvSpPr>
            <p:nvPr/>
          </p:nvSpPr>
          <p:spPr bwMode="auto">
            <a:xfrm>
              <a:off x="4656" y="3523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6" name="Text Box 18"/>
            <p:cNvSpPr txBox="1">
              <a:spLocks noChangeArrowheads="1"/>
            </p:cNvSpPr>
            <p:nvPr/>
          </p:nvSpPr>
          <p:spPr bwMode="auto">
            <a:xfrm>
              <a:off x="4696" y="2452"/>
              <a:ext cx="5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3</a:t>
              </a:r>
            </a:p>
          </p:txBody>
        </p:sp>
        <p:sp>
          <p:nvSpPr>
            <p:cNvPr id="31777" name="Text Box 19"/>
            <p:cNvSpPr txBox="1">
              <a:spLocks noChangeArrowheads="1"/>
            </p:cNvSpPr>
            <p:nvPr/>
          </p:nvSpPr>
          <p:spPr bwMode="auto">
            <a:xfrm>
              <a:off x="4656" y="2718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6</a:t>
              </a:r>
            </a:p>
          </p:txBody>
        </p:sp>
        <p:sp>
          <p:nvSpPr>
            <p:cNvPr id="31778" name="Text Box 20"/>
            <p:cNvSpPr txBox="1">
              <a:spLocks noChangeArrowheads="1"/>
            </p:cNvSpPr>
            <p:nvPr/>
          </p:nvSpPr>
          <p:spPr bwMode="auto">
            <a:xfrm>
              <a:off x="4656" y="3524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12</a:t>
              </a:r>
            </a:p>
          </p:txBody>
        </p:sp>
        <p:sp>
          <p:nvSpPr>
            <p:cNvPr id="31779" name="Rectangle 21"/>
            <p:cNvSpPr>
              <a:spLocks noChangeArrowheads="1"/>
            </p:cNvSpPr>
            <p:nvPr/>
          </p:nvSpPr>
          <p:spPr bwMode="auto">
            <a:xfrm>
              <a:off x="4656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80" name="Text Box 22"/>
            <p:cNvSpPr txBox="1">
              <a:spLocks noChangeArrowheads="1"/>
            </p:cNvSpPr>
            <p:nvPr/>
          </p:nvSpPr>
          <p:spPr bwMode="auto">
            <a:xfrm>
              <a:off x="4656" y="3130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7</a:t>
              </a:r>
            </a:p>
          </p:txBody>
        </p:sp>
        <p:sp>
          <p:nvSpPr>
            <p:cNvPr id="31781" name="Rectangle 23"/>
            <p:cNvSpPr>
              <a:spLocks noChangeArrowheads="1"/>
            </p:cNvSpPr>
            <p:nvPr/>
          </p:nvSpPr>
          <p:spPr bwMode="auto">
            <a:xfrm>
              <a:off x="4656" y="2928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59768" name="Rectangle 24"/>
          <p:cNvSpPr>
            <a:spLocks noChangeArrowheads="1"/>
          </p:cNvSpPr>
          <p:nvPr/>
        </p:nvSpPr>
        <p:spPr bwMode="auto">
          <a:xfrm>
            <a:off x="6667500" y="412750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>
                <a:latin typeface="Garamond" pitchFamily="18" charset="0"/>
                <a:ea typeface="宋体" pitchFamily="2" charset="-122"/>
              </a:rPr>
              <a:t>Process 9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810500" y="3898900"/>
            <a:ext cx="1066800" cy="571500"/>
            <a:chOff x="3936" y="2976"/>
            <a:chExt cx="672" cy="360"/>
          </a:xfrm>
        </p:grpSpPr>
        <p:pic>
          <p:nvPicPr>
            <p:cNvPr id="31769" name="Picture 26" descr="MCj0432537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0" y="2976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1770" name="AutoShape 27"/>
            <p:cNvCxnSpPr>
              <a:cxnSpLocks noChangeShapeType="1"/>
              <a:stCxn id="159768" idx="3"/>
              <a:endCxn id="31771" idx="1"/>
            </p:cNvCxnSpPr>
            <p:nvPr/>
          </p:nvCxnSpPr>
          <p:spPr bwMode="auto">
            <a:xfrm flipV="1">
              <a:off x="3936" y="3060"/>
              <a:ext cx="480" cy="276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71" name="Rectangle 28"/>
            <p:cNvSpPr>
              <a:spLocks noChangeArrowheads="1"/>
            </p:cNvSpPr>
            <p:nvPr/>
          </p:nvSpPr>
          <p:spPr bwMode="auto">
            <a:xfrm>
              <a:off x="4416" y="3012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8953500" y="3060700"/>
            <a:ext cx="1143000" cy="2133600"/>
            <a:chOff x="4848" y="2640"/>
            <a:chExt cx="720" cy="1344"/>
          </a:xfrm>
        </p:grpSpPr>
        <p:sp>
          <p:nvSpPr>
            <p:cNvPr id="31759" name="Rectangle 30"/>
            <p:cNvSpPr>
              <a:spLocks noChangeArrowheads="1"/>
            </p:cNvSpPr>
            <p:nvPr/>
          </p:nvSpPr>
          <p:spPr bwMode="auto">
            <a:xfrm>
              <a:off x="4848" y="264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60" name="Line 31"/>
            <p:cNvSpPr>
              <a:spLocks noChangeShapeType="1"/>
            </p:cNvSpPr>
            <p:nvPr/>
          </p:nvSpPr>
          <p:spPr bwMode="auto">
            <a:xfrm>
              <a:off x="4848" y="286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1" name="Line 32"/>
            <p:cNvSpPr>
              <a:spLocks noChangeShapeType="1"/>
            </p:cNvSpPr>
            <p:nvPr/>
          </p:nvSpPr>
          <p:spPr bwMode="auto">
            <a:xfrm>
              <a:off x="4848" y="312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2" name="Line 33"/>
            <p:cNvSpPr>
              <a:spLocks noChangeShapeType="1"/>
            </p:cNvSpPr>
            <p:nvPr/>
          </p:nvSpPr>
          <p:spPr bwMode="auto">
            <a:xfrm>
              <a:off x="4848" y="326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3" name="Text Box 34"/>
            <p:cNvSpPr txBox="1">
              <a:spLocks noChangeArrowheads="1"/>
            </p:cNvSpPr>
            <p:nvPr/>
          </p:nvSpPr>
          <p:spPr bwMode="auto">
            <a:xfrm>
              <a:off x="4888" y="2644"/>
              <a:ext cx="5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3</a:t>
              </a:r>
            </a:p>
          </p:txBody>
        </p:sp>
        <p:sp>
          <p:nvSpPr>
            <p:cNvPr id="31764" name="Text Box 35"/>
            <p:cNvSpPr txBox="1">
              <a:spLocks noChangeArrowheads="1"/>
            </p:cNvSpPr>
            <p:nvPr/>
          </p:nvSpPr>
          <p:spPr bwMode="auto">
            <a:xfrm>
              <a:off x="4848" y="2910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6</a:t>
              </a:r>
            </a:p>
          </p:txBody>
        </p:sp>
        <p:sp>
          <p:nvSpPr>
            <p:cNvPr id="31765" name="Text Box 36"/>
            <p:cNvSpPr txBox="1">
              <a:spLocks noChangeArrowheads="1"/>
            </p:cNvSpPr>
            <p:nvPr/>
          </p:nvSpPr>
          <p:spPr bwMode="auto">
            <a:xfrm>
              <a:off x="4848" y="3264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12</a:t>
              </a:r>
            </a:p>
          </p:txBody>
        </p:sp>
        <p:sp>
          <p:nvSpPr>
            <p:cNvPr id="31766" name="Rectangle 37"/>
            <p:cNvSpPr>
              <a:spLocks noChangeArrowheads="1"/>
            </p:cNvSpPr>
            <p:nvPr/>
          </p:nvSpPr>
          <p:spPr bwMode="auto">
            <a:xfrm>
              <a:off x="4848" y="3744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67" name="Text Box 38"/>
            <p:cNvSpPr txBox="1">
              <a:spLocks noChangeArrowheads="1"/>
            </p:cNvSpPr>
            <p:nvPr/>
          </p:nvSpPr>
          <p:spPr bwMode="auto">
            <a:xfrm>
              <a:off x="4848" y="3100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7</a:t>
              </a:r>
            </a:p>
          </p:txBody>
        </p:sp>
        <p:sp>
          <p:nvSpPr>
            <p:cNvPr id="31768" name="Rectangle 39"/>
            <p:cNvSpPr>
              <a:spLocks noChangeArrowheads="1"/>
            </p:cNvSpPr>
            <p:nvPr/>
          </p:nvSpPr>
          <p:spPr bwMode="auto">
            <a:xfrm>
              <a:off x="4848" y="3504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159784" name="AutoShape 40"/>
          <p:cNvCxnSpPr>
            <a:cxnSpLocks noChangeShapeType="1"/>
            <a:stCxn id="159768" idx="3"/>
            <a:endCxn id="31754" idx="1"/>
          </p:cNvCxnSpPr>
          <p:nvPr/>
        </p:nvCxnSpPr>
        <p:spPr bwMode="auto">
          <a:xfrm>
            <a:off x="7810500" y="4470400"/>
            <a:ext cx="1143000" cy="1905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4" name="Rectangle 41"/>
          <p:cNvSpPr>
            <a:spLocks noChangeArrowheads="1"/>
          </p:cNvSpPr>
          <p:nvPr/>
        </p:nvSpPr>
        <p:spPr bwMode="auto">
          <a:xfrm>
            <a:off x="8953500" y="45847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159786" name="Rectangle 42"/>
          <p:cNvSpPr>
            <a:spLocks noChangeArrowheads="1"/>
          </p:cNvSpPr>
          <p:nvPr/>
        </p:nvSpPr>
        <p:spPr bwMode="auto">
          <a:xfrm>
            <a:off x="8953500" y="443230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>
                <a:latin typeface="Garamond" pitchFamily="18" charset="0"/>
                <a:ea typeface="宋体" pitchFamily="2" charset="-122"/>
              </a:rPr>
              <a:t>Process 9</a:t>
            </a:r>
          </a:p>
        </p:txBody>
      </p:sp>
      <p:pic>
        <p:nvPicPr>
          <p:cNvPr id="159787" name="Picture 43" descr="MCj0434713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4227516"/>
            <a:ext cx="34131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88" name="Text Box 44"/>
          <p:cNvSpPr txBox="1">
            <a:spLocks noChangeArrowheads="1"/>
          </p:cNvSpPr>
          <p:nvPr/>
        </p:nvSpPr>
        <p:spPr bwMode="auto">
          <a:xfrm>
            <a:off x="4652966" y="5118100"/>
            <a:ext cx="3335337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latin typeface="Garamond" pitchFamily="18" charset="0"/>
                <a:ea typeface="宋体" pitchFamily="2" charset="-122"/>
              </a:rPr>
              <a:t>defragmentation is expensive</a:t>
            </a:r>
          </a:p>
        </p:txBody>
      </p:sp>
      <p:sp>
        <p:nvSpPr>
          <p:cNvPr id="159789" name="AutoShape 45"/>
          <p:cNvSpPr>
            <a:spLocks noChangeArrowheads="1"/>
          </p:cNvSpPr>
          <p:nvPr/>
        </p:nvSpPr>
        <p:spPr bwMode="auto">
          <a:xfrm>
            <a:off x="10248900" y="3860800"/>
            <a:ext cx="266700" cy="1333500"/>
          </a:xfrm>
          <a:prstGeom prst="upArrow">
            <a:avLst>
              <a:gd name="adj1" fmla="val 50000"/>
              <a:gd name="adj2" fmla="val 1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68" grpId="0" animBg="1"/>
      <p:bldP spid="159786" grpId="0" animBg="1"/>
      <p:bldP spid="159788" grpId="0" animBg="1"/>
      <p:bldP spid="15978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8.4 Paging</a:t>
            </a:r>
            <a:r>
              <a:rPr lang="zh-CN" altLang="en-US" dirty="0">
                <a:solidFill>
                  <a:srgbClr val="00B050"/>
                </a:solidFill>
              </a:rPr>
              <a:t>（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分页，页式存储管理</a:t>
            </a:r>
            <a:r>
              <a:rPr lang="zh-CN" altLang="en-US" dirty="0">
                <a:solidFill>
                  <a:srgbClr val="00B05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4695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 Paging</a:t>
            </a:r>
            <a:endParaRPr lang="zh-CN" altLang="en-US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32771" name="Rectangle 1027"/>
          <p:cNvSpPr>
            <a:spLocks noGrp="1" noChangeArrowheads="1"/>
          </p:cNvSpPr>
          <p:nvPr>
            <p:ph idx="1"/>
          </p:nvPr>
        </p:nvSpPr>
        <p:spPr>
          <a:xfrm>
            <a:off x="710612" y="1231598"/>
            <a:ext cx="10972800" cy="5169202"/>
          </a:xfrm>
        </p:spPr>
        <p:txBody>
          <a:bodyPr/>
          <a:lstStyle/>
          <a:p>
            <a:r>
              <a:rPr lang="en-US" altLang="zh-CN">
                <a:latin typeface="Times New Roman" pitchFamily="18" charset="0"/>
                <a:ea typeface="楷体_GB2312" pitchFamily="49" charset="-122"/>
              </a:rPr>
              <a:t>Physical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address space of a process can be noncontiguous; process is allocated physical memory whenever the latter is available</a:t>
            </a: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Divide physical memory into fixed-sized blocks called </a:t>
            </a:r>
            <a:r>
              <a:rPr lang="en-US" altLang="zh-CN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frames(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帧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物理块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页框</a:t>
            </a:r>
            <a:r>
              <a:rPr lang="en-US" altLang="zh-CN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en-US" altLang="zh-CN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(size is power of 2, between 512 bytes and 8,192 bytes)</a:t>
            </a:r>
          </a:p>
          <a:p>
            <a:pPr lvl="1"/>
            <a:r>
              <a:rPr lang="en-US" altLang="zh-CN" dirty="0">
                <a:solidFill>
                  <a:srgbClr val="0066CC"/>
                </a:solidFill>
                <a:latin typeface="Times New Roman" pitchFamily="18" charset="0"/>
                <a:ea typeface="楷体_GB2312" pitchFamily="49" charset="-122"/>
              </a:rPr>
              <a:t>Linux </a:t>
            </a:r>
            <a:r>
              <a:rPr lang="zh-CN" altLang="en-US" dirty="0">
                <a:solidFill>
                  <a:srgbClr val="0066CC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0066CC"/>
                </a:solidFill>
                <a:latin typeface="Times New Roman" pitchFamily="18" charset="0"/>
                <a:ea typeface="楷体_GB2312" pitchFamily="49" charset="-122"/>
              </a:rPr>
              <a:t>Windows for x86: 4K</a:t>
            </a:r>
            <a:endParaRPr lang="en-US" altLang="zh-CN" dirty="0">
              <a:latin typeface="Times New Roman" pitchFamily="18" charset="0"/>
              <a:ea typeface="楷体_GB2312" pitchFamily="49" charset="-122"/>
            </a:endParaRP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Divide logical memory into blocks of same size called </a:t>
            </a:r>
            <a:r>
              <a:rPr lang="en-US" altLang="zh-CN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pages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页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）</a:t>
            </a: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Keep track of all free frames</a:t>
            </a: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To run a program of size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 pages, need to find </a:t>
            </a:r>
            <a:r>
              <a:rPr lang="en-US" altLang="zh-CN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 free frames and load program</a:t>
            </a: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Set up a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page table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页表）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to translate logical to physical addresses</a:t>
            </a:r>
          </a:p>
          <a:p>
            <a:pPr marL="40005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楷体" pitchFamily="49" charset="-122"/>
              </a:rPr>
              <a:t>page table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列出了进程的逻辑页与其在主存中的物理帧间的对应关系 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Internal fragmentation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Noncontiguous Allocation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When a process of size 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pages is ready to execute,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operating system finds 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free frames</a:t>
            </a:r>
          </a:p>
          <a:p>
            <a:pPr marL="1711325" lvl="4" indent="-315913"/>
            <a:endParaRPr lang="en-US" altLang="zh-CN" sz="900" dirty="0">
              <a:latin typeface="Times New Roman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Operating system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keeps track of pages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via a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page table</a:t>
            </a:r>
            <a:r>
              <a:rPr lang="en-US" altLang="zh-CN" sz="1800" dirty="0">
                <a:latin typeface="Garamond" pitchFamily="18" charset="0"/>
                <a:ea typeface="宋体" pitchFamily="2" charset="-122"/>
              </a:rPr>
              <a:t> </a:t>
            </a: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3746500" y="4787900"/>
            <a:ext cx="6096000" cy="1066800"/>
            <a:chOff x="1008" y="2832"/>
            <a:chExt cx="3840" cy="672"/>
          </a:xfrm>
        </p:grpSpPr>
        <p:sp>
          <p:nvSpPr>
            <p:cNvPr id="33842" name="Rectangle 5"/>
            <p:cNvSpPr>
              <a:spLocks noChangeArrowheads="1"/>
            </p:cNvSpPr>
            <p:nvPr/>
          </p:nvSpPr>
          <p:spPr bwMode="auto">
            <a:xfrm>
              <a:off x="2448" y="2832"/>
              <a:ext cx="480" cy="67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43" name="Rectangle 6"/>
            <p:cNvSpPr>
              <a:spLocks noChangeArrowheads="1"/>
            </p:cNvSpPr>
            <p:nvPr/>
          </p:nvSpPr>
          <p:spPr bwMode="auto">
            <a:xfrm>
              <a:off x="3648" y="2832"/>
              <a:ext cx="240" cy="67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44" name="Rectangle 7"/>
            <p:cNvSpPr>
              <a:spLocks noChangeArrowheads="1"/>
            </p:cNvSpPr>
            <p:nvPr/>
          </p:nvSpPr>
          <p:spPr bwMode="auto">
            <a:xfrm>
              <a:off x="1008" y="2832"/>
              <a:ext cx="960" cy="67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45" name="Rectangle 8"/>
            <p:cNvSpPr>
              <a:spLocks noChangeArrowheads="1"/>
            </p:cNvSpPr>
            <p:nvPr/>
          </p:nvSpPr>
          <p:spPr bwMode="auto">
            <a:xfrm>
              <a:off x="1008" y="2832"/>
              <a:ext cx="3840" cy="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main memory</a:t>
              </a:r>
            </a:p>
          </p:txBody>
        </p:sp>
        <p:sp>
          <p:nvSpPr>
            <p:cNvPr id="33846" name="Line 9"/>
            <p:cNvSpPr>
              <a:spLocks noChangeShapeType="1"/>
            </p:cNvSpPr>
            <p:nvPr/>
          </p:nvSpPr>
          <p:spPr bwMode="auto">
            <a:xfrm>
              <a:off x="124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7" name="Line 10"/>
            <p:cNvSpPr>
              <a:spLocks noChangeShapeType="1"/>
            </p:cNvSpPr>
            <p:nvPr/>
          </p:nvSpPr>
          <p:spPr bwMode="auto">
            <a:xfrm>
              <a:off x="148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8" name="Line 11"/>
            <p:cNvSpPr>
              <a:spLocks noChangeShapeType="1"/>
            </p:cNvSpPr>
            <p:nvPr/>
          </p:nvSpPr>
          <p:spPr bwMode="auto">
            <a:xfrm>
              <a:off x="172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9" name="Line 12"/>
            <p:cNvSpPr>
              <a:spLocks noChangeShapeType="1"/>
            </p:cNvSpPr>
            <p:nvPr/>
          </p:nvSpPr>
          <p:spPr bwMode="auto">
            <a:xfrm>
              <a:off x="196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0" name="Line 13"/>
            <p:cNvSpPr>
              <a:spLocks noChangeShapeType="1"/>
            </p:cNvSpPr>
            <p:nvPr/>
          </p:nvSpPr>
          <p:spPr bwMode="auto">
            <a:xfrm>
              <a:off x="220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1" name="Line 14"/>
            <p:cNvSpPr>
              <a:spLocks noChangeShapeType="1"/>
            </p:cNvSpPr>
            <p:nvPr/>
          </p:nvSpPr>
          <p:spPr bwMode="auto">
            <a:xfrm>
              <a:off x="244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2" name="Line 15"/>
            <p:cNvSpPr>
              <a:spLocks noChangeShapeType="1"/>
            </p:cNvSpPr>
            <p:nvPr/>
          </p:nvSpPr>
          <p:spPr bwMode="auto">
            <a:xfrm>
              <a:off x="268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3" name="Line 16"/>
            <p:cNvSpPr>
              <a:spLocks noChangeShapeType="1"/>
            </p:cNvSpPr>
            <p:nvPr/>
          </p:nvSpPr>
          <p:spPr bwMode="auto">
            <a:xfrm>
              <a:off x="292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4" name="Line 17"/>
            <p:cNvSpPr>
              <a:spLocks noChangeShapeType="1"/>
            </p:cNvSpPr>
            <p:nvPr/>
          </p:nvSpPr>
          <p:spPr bwMode="auto">
            <a:xfrm>
              <a:off x="316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5" name="Line 18"/>
            <p:cNvSpPr>
              <a:spLocks noChangeShapeType="1"/>
            </p:cNvSpPr>
            <p:nvPr/>
          </p:nvSpPr>
          <p:spPr bwMode="auto">
            <a:xfrm>
              <a:off x="340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6" name="Line 19"/>
            <p:cNvSpPr>
              <a:spLocks noChangeShapeType="1"/>
            </p:cNvSpPr>
            <p:nvPr/>
          </p:nvSpPr>
          <p:spPr bwMode="auto">
            <a:xfrm>
              <a:off x="364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7" name="Line 20"/>
            <p:cNvSpPr>
              <a:spLocks noChangeShapeType="1"/>
            </p:cNvSpPr>
            <p:nvPr/>
          </p:nvSpPr>
          <p:spPr bwMode="auto">
            <a:xfrm>
              <a:off x="388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8" name="Line 21"/>
            <p:cNvSpPr>
              <a:spLocks noChangeShapeType="1"/>
            </p:cNvSpPr>
            <p:nvPr/>
          </p:nvSpPr>
          <p:spPr bwMode="auto">
            <a:xfrm>
              <a:off x="412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9" name="Line 22"/>
            <p:cNvSpPr>
              <a:spLocks noChangeShapeType="1"/>
            </p:cNvSpPr>
            <p:nvPr/>
          </p:nvSpPr>
          <p:spPr bwMode="auto">
            <a:xfrm>
              <a:off x="436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0" name="Line 23"/>
            <p:cNvSpPr>
              <a:spLocks noChangeShapeType="1"/>
            </p:cNvSpPr>
            <p:nvPr/>
          </p:nvSpPr>
          <p:spPr bwMode="auto">
            <a:xfrm>
              <a:off x="460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797" name="Group 24"/>
          <p:cNvGrpSpPr>
            <a:grpSpLocks/>
          </p:cNvGrpSpPr>
          <p:nvPr/>
        </p:nvGrpSpPr>
        <p:grpSpPr bwMode="auto">
          <a:xfrm>
            <a:off x="5715000" y="2971800"/>
            <a:ext cx="2819400" cy="1066800"/>
            <a:chOff x="1008" y="1824"/>
            <a:chExt cx="1776" cy="672"/>
          </a:xfrm>
        </p:grpSpPr>
        <p:sp>
          <p:nvSpPr>
            <p:cNvPr id="33834" name="Rectangle 25"/>
            <p:cNvSpPr>
              <a:spLocks noChangeArrowheads="1"/>
            </p:cNvSpPr>
            <p:nvPr/>
          </p:nvSpPr>
          <p:spPr bwMode="auto">
            <a:xfrm>
              <a:off x="1008" y="1824"/>
              <a:ext cx="1776" cy="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process P</a:t>
              </a:r>
              <a:r>
                <a:rPr lang="en-US" altLang="zh-CN" sz="2800" b="1" baseline="-25000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i</a:t>
              </a:r>
              <a:endParaRPr lang="en-US" altLang="zh-CN" sz="2800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33835" name="Line 26"/>
            <p:cNvSpPr>
              <a:spLocks noChangeShapeType="1"/>
            </p:cNvSpPr>
            <p:nvPr/>
          </p:nvSpPr>
          <p:spPr bwMode="auto">
            <a:xfrm>
              <a:off x="124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6" name="Line 27"/>
            <p:cNvSpPr>
              <a:spLocks noChangeShapeType="1"/>
            </p:cNvSpPr>
            <p:nvPr/>
          </p:nvSpPr>
          <p:spPr bwMode="auto">
            <a:xfrm>
              <a:off x="148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7" name="Line 28"/>
            <p:cNvSpPr>
              <a:spLocks noChangeShapeType="1"/>
            </p:cNvSpPr>
            <p:nvPr/>
          </p:nvSpPr>
          <p:spPr bwMode="auto">
            <a:xfrm>
              <a:off x="172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8" name="Line 29"/>
            <p:cNvSpPr>
              <a:spLocks noChangeShapeType="1"/>
            </p:cNvSpPr>
            <p:nvPr/>
          </p:nvSpPr>
          <p:spPr bwMode="auto">
            <a:xfrm>
              <a:off x="196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9" name="Line 30"/>
            <p:cNvSpPr>
              <a:spLocks noChangeShapeType="1"/>
            </p:cNvSpPr>
            <p:nvPr/>
          </p:nvSpPr>
          <p:spPr bwMode="auto">
            <a:xfrm>
              <a:off x="220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0" name="Line 31"/>
            <p:cNvSpPr>
              <a:spLocks noChangeShapeType="1"/>
            </p:cNvSpPr>
            <p:nvPr/>
          </p:nvSpPr>
          <p:spPr bwMode="auto">
            <a:xfrm>
              <a:off x="244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1" name="Line 32"/>
            <p:cNvSpPr>
              <a:spLocks noChangeShapeType="1"/>
            </p:cNvSpPr>
            <p:nvPr/>
          </p:nvSpPr>
          <p:spPr bwMode="auto">
            <a:xfrm>
              <a:off x="268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798" name="Group 33"/>
          <p:cNvGrpSpPr>
            <a:grpSpLocks/>
          </p:cNvGrpSpPr>
          <p:nvPr/>
        </p:nvGrpSpPr>
        <p:grpSpPr bwMode="auto">
          <a:xfrm>
            <a:off x="2141538" y="4876800"/>
            <a:ext cx="1439862" cy="381000"/>
            <a:chOff x="4368" y="2256"/>
            <a:chExt cx="907" cy="240"/>
          </a:xfrm>
        </p:grpSpPr>
        <p:sp>
          <p:nvSpPr>
            <p:cNvPr id="33832" name="Rectangle 34"/>
            <p:cNvSpPr>
              <a:spLocks noChangeArrowheads="1"/>
            </p:cNvSpPr>
            <p:nvPr/>
          </p:nvSpPr>
          <p:spPr bwMode="auto">
            <a:xfrm>
              <a:off x="4368" y="2256"/>
              <a:ext cx="24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33" name="Text Box 35"/>
            <p:cNvSpPr txBox="1">
              <a:spLocks noChangeArrowheads="1"/>
            </p:cNvSpPr>
            <p:nvPr/>
          </p:nvSpPr>
          <p:spPr bwMode="auto">
            <a:xfrm>
              <a:off x="4608" y="2256"/>
              <a:ext cx="6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==</a:t>
              </a:r>
              <a:r>
                <a:rPr lang="en-US" altLang="zh-CN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 in use</a:t>
              </a:r>
            </a:p>
          </p:txBody>
        </p:sp>
      </p:grpSp>
      <p:grpSp>
        <p:nvGrpSpPr>
          <p:cNvPr id="33799" name="Group 36"/>
          <p:cNvGrpSpPr>
            <a:grpSpLocks/>
          </p:cNvGrpSpPr>
          <p:nvPr/>
        </p:nvGrpSpPr>
        <p:grpSpPr bwMode="auto">
          <a:xfrm>
            <a:off x="5410200" y="3886200"/>
            <a:ext cx="4343400" cy="1066800"/>
            <a:chOff x="2448" y="2448"/>
            <a:chExt cx="2736" cy="672"/>
          </a:xfrm>
        </p:grpSpPr>
        <p:sp>
          <p:nvSpPr>
            <p:cNvPr id="33807" name="Rectangle 37"/>
            <p:cNvSpPr>
              <a:spLocks noChangeArrowheads="1"/>
            </p:cNvSpPr>
            <p:nvPr/>
          </p:nvSpPr>
          <p:spPr bwMode="auto">
            <a:xfrm>
              <a:off x="273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08" name="Rectangle 38"/>
            <p:cNvSpPr>
              <a:spLocks noChangeArrowheads="1"/>
            </p:cNvSpPr>
            <p:nvPr/>
          </p:nvSpPr>
          <p:spPr bwMode="auto">
            <a:xfrm>
              <a:off x="297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09" name="Rectangle 39"/>
            <p:cNvSpPr>
              <a:spLocks noChangeArrowheads="1"/>
            </p:cNvSpPr>
            <p:nvPr/>
          </p:nvSpPr>
          <p:spPr bwMode="auto">
            <a:xfrm>
              <a:off x="321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0" name="Rectangle 40"/>
            <p:cNvSpPr>
              <a:spLocks noChangeArrowheads="1"/>
            </p:cNvSpPr>
            <p:nvPr/>
          </p:nvSpPr>
          <p:spPr bwMode="auto">
            <a:xfrm>
              <a:off x="345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1" name="Rectangle 41"/>
            <p:cNvSpPr>
              <a:spLocks noChangeArrowheads="1"/>
            </p:cNvSpPr>
            <p:nvPr/>
          </p:nvSpPr>
          <p:spPr bwMode="auto">
            <a:xfrm>
              <a:off x="369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2" name="Rectangle 42"/>
            <p:cNvSpPr>
              <a:spLocks noChangeArrowheads="1"/>
            </p:cNvSpPr>
            <p:nvPr/>
          </p:nvSpPr>
          <p:spPr bwMode="auto">
            <a:xfrm>
              <a:off x="393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3" name="Rectangle 43"/>
            <p:cNvSpPr>
              <a:spLocks noChangeArrowheads="1"/>
            </p:cNvSpPr>
            <p:nvPr/>
          </p:nvSpPr>
          <p:spPr bwMode="auto">
            <a:xfrm>
              <a:off x="417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4" name="Rectangle 44"/>
            <p:cNvSpPr>
              <a:spLocks noChangeArrowheads="1"/>
            </p:cNvSpPr>
            <p:nvPr/>
          </p:nvSpPr>
          <p:spPr bwMode="auto">
            <a:xfrm>
              <a:off x="4320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5" name="Rectangle 45"/>
            <p:cNvSpPr>
              <a:spLocks noChangeArrowheads="1"/>
            </p:cNvSpPr>
            <p:nvPr/>
          </p:nvSpPr>
          <p:spPr bwMode="auto">
            <a:xfrm>
              <a:off x="244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6" name="Rectangle 46"/>
            <p:cNvSpPr>
              <a:spLocks noChangeArrowheads="1"/>
            </p:cNvSpPr>
            <p:nvPr/>
          </p:nvSpPr>
          <p:spPr bwMode="auto">
            <a:xfrm>
              <a:off x="268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7" name="Rectangle 47"/>
            <p:cNvSpPr>
              <a:spLocks noChangeArrowheads="1"/>
            </p:cNvSpPr>
            <p:nvPr/>
          </p:nvSpPr>
          <p:spPr bwMode="auto">
            <a:xfrm>
              <a:off x="340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8" name="Rectangle 48"/>
            <p:cNvSpPr>
              <a:spLocks noChangeArrowheads="1"/>
            </p:cNvSpPr>
            <p:nvPr/>
          </p:nvSpPr>
          <p:spPr bwMode="auto">
            <a:xfrm>
              <a:off x="364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9" name="Rectangle 49"/>
            <p:cNvSpPr>
              <a:spLocks noChangeArrowheads="1"/>
            </p:cNvSpPr>
            <p:nvPr/>
          </p:nvSpPr>
          <p:spPr bwMode="auto">
            <a:xfrm>
              <a:off x="388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zh-CN" altLang="en-US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20" name="Rectangle 50"/>
            <p:cNvSpPr>
              <a:spLocks noChangeArrowheads="1"/>
            </p:cNvSpPr>
            <p:nvPr/>
          </p:nvSpPr>
          <p:spPr bwMode="auto">
            <a:xfrm>
              <a:off x="436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21" name="Rectangle 51"/>
            <p:cNvSpPr>
              <a:spLocks noChangeArrowheads="1"/>
            </p:cNvSpPr>
            <p:nvPr/>
          </p:nvSpPr>
          <p:spPr bwMode="auto">
            <a:xfrm>
              <a:off x="460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22" name="Rectangle 52"/>
            <p:cNvSpPr>
              <a:spLocks noChangeArrowheads="1"/>
            </p:cNvSpPr>
            <p:nvPr/>
          </p:nvSpPr>
          <p:spPr bwMode="auto">
            <a:xfrm>
              <a:off x="484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23" name="Rectangle 53"/>
            <p:cNvSpPr>
              <a:spLocks noChangeArrowheads="1"/>
            </p:cNvSpPr>
            <p:nvPr/>
          </p:nvSpPr>
          <p:spPr bwMode="auto">
            <a:xfrm>
              <a:off x="508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33824" name="AutoShape 54"/>
            <p:cNvCxnSpPr>
              <a:cxnSpLocks noChangeShapeType="1"/>
              <a:stCxn id="33807" idx="2"/>
              <a:endCxn id="33815" idx="0"/>
            </p:cNvCxnSpPr>
            <p:nvPr/>
          </p:nvCxnSpPr>
          <p:spPr bwMode="auto">
            <a:xfrm rot="5400000">
              <a:off x="2400" y="2640"/>
              <a:ext cx="480" cy="288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5" name="AutoShape 55"/>
            <p:cNvCxnSpPr>
              <a:cxnSpLocks noChangeShapeType="1"/>
              <a:stCxn id="33808" idx="2"/>
              <a:endCxn id="33816" idx="0"/>
            </p:cNvCxnSpPr>
            <p:nvPr/>
          </p:nvCxnSpPr>
          <p:spPr bwMode="auto">
            <a:xfrm rot="5400000">
              <a:off x="2640" y="2640"/>
              <a:ext cx="480" cy="288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6" name="AutoShape 56"/>
            <p:cNvCxnSpPr>
              <a:cxnSpLocks noChangeShapeType="1"/>
              <a:stCxn id="33809" idx="2"/>
              <a:endCxn id="33817" idx="0"/>
            </p:cNvCxnSpPr>
            <p:nvPr/>
          </p:nvCxnSpPr>
          <p:spPr bwMode="auto">
            <a:xfrm rot="16200000" flipH="1">
              <a:off x="3120" y="2688"/>
              <a:ext cx="480" cy="19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7" name="AutoShape 57"/>
            <p:cNvCxnSpPr>
              <a:cxnSpLocks noChangeShapeType="1"/>
              <a:stCxn id="33810" idx="2"/>
              <a:endCxn id="33818" idx="0"/>
            </p:cNvCxnSpPr>
            <p:nvPr/>
          </p:nvCxnSpPr>
          <p:spPr bwMode="auto">
            <a:xfrm rot="16200000" flipH="1">
              <a:off x="3360" y="2688"/>
              <a:ext cx="480" cy="19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8" name="AutoShape 58"/>
            <p:cNvCxnSpPr>
              <a:cxnSpLocks noChangeShapeType="1"/>
              <a:stCxn id="33811" idx="2"/>
              <a:endCxn id="33819" idx="0"/>
            </p:cNvCxnSpPr>
            <p:nvPr/>
          </p:nvCxnSpPr>
          <p:spPr bwMode="auto">
            <a:xfrm rot="16200000" flipH="1">
              <a:off x="3600" y="2688"/>
              <a:ext cx="480" cy="19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9" name="AutoShape 59"/>
            <p:cNvCxnSpPr>
              <a:cxnSpLocks noChangeShapeType="1"/>
              <a:stCxn id="33812" idx="2"/>
              <a:endCxn id="33820" idx="0"/>
            </p:cNvCxnSpPr>
            <p:nvPr/>
          </p:nvCxnSpPr>
          <p:spPr bwMode="auto">
            <a:xfrm rot="16200000" flipH="1">
              <a:off x="3960" y="2568"/>
              <a:ext cx="480" cy="43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30" name="AutoShape 60"/>
            <p:cNvCxnSpPr>
              <a:cxnSpLocks noChangeShapeType="1"/>
              <a:stCxn id="33813" idx="2"/>
              <a:endCxn id="33821" idx="0"/>
            </p:cNvCxnSpPr>
            <p:nvPr/>
          </p:nvCxnSpPr>
          <p:spPr bwMode="auto">
            <a:xfrm rot="16200000" flipH="1">
              <a:off x="4200" y="2568"/>
              <a:ext cx="480" cy="43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31" name="AutoShape 61"/>
            <p:cNvCxnSpPr>
              <a:cxnSpLocks noChangeShapeType="1"/>
              <a:stCxn id="33814" idx="2"/>
              <a:endCxn id="33822" idx="0"/>
            </p:cNvCxnSpPr>
            <p:nvPr/>
          </p:nvCxnSpPr>
          <p:spPr bwMode="auto">
            <a:xfrm rot="16200000" flipH="1">
              <a:off x="4392" y="2520"/>
              <a:ext cx="480" cy="528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3800" name="Group 62"/>
          <p:cNvGrpSpPr>
            <a:grpSpLocks/>
          </p:cNvGrpSpPr>
          <p:nvPr/>
        </p:nvGrpSpPr>
        <p:grpSpPr bwMode="auto">
          <a:xfrm>
            <a:off x="2141541" y="5334000"/>
            <a:ext cx="1235075" cy="381000"/>
            <a:chOff x="389" y="3360"/>
            <a:chExt cx="778" cy="240"/>
          </a:xfrm>
        </p:grpSpPr>
        <p:sp>
          <p:nvSpPr>
            <p:cNvPr id="33805" name="Rectangle 63"/>
            <p:cNvSpPr>
              <a:spLocks noChangeArrowheads="1"/>
            </p:cNvSpPr>
            <p:nvPr/>
          </p:nvSpPr>
          <p:spPr bwMode="auto">
            <a:xfrm>
              <a:off x="389" y="3360"/>
              <a:ext cx="24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06" name="Text Box 64"/>
            <p:cNvSpPr txBox="1">
              <a:spLocks noChangeArrowheads="1"/>
            </p:cNvSpPr>
            <p:nvPr/>
          </p:nvSpPr>
          <p:spPr bwMode="auto">
            <a:xfrm>
              <a:off x="629" y="3360"/>
              <a:ext cx="5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==</a:t>
              </a:r>
              <a:r>
                <a:rPr lang="en-US" altLang="zh-CN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 free</a:t>
              </a:r>
            </a:p>
          </p:txBody>
        </p:sp>
      </p:grpSp>
      <p:grpSp>
        <p:nvGrpSpPr>
          <p:cNvPr id="33801" name="Group 65"/>
          <p:cNvGrpSpPr>
            <a:grpSpLocks/>
          </p:cNvGrpSpPr>
          <p:nvPr/>
        </p:nvGrpSpPr>
        <p:grpSpPr bwMode="auto">
          <a:xfrm rot="263277">
            <a:off x="8262938" y="2413000"/>
            <a:ext cx="1795462" cy="1244600"/>
            <a:chOff x="4245" y="1520"/>
            <a:chExt cx="1131" cy="784"/>
          </a:xfrm>
        </p:grpSpPr>
        <p:sp>
          <p:nvSpPr>
            <p:cNvPr id="33802" name="Text Box 66"/>
            <p:cNvSpPr txBox="1">
              <a:spLocks noChangeArrowheads="1"/>
            </p:cNvSpPr>
            <p:nvPr/>
          </p:nvSpPr>
          <p:spPr bwMode="auto">
            <a:xfrm rot="300000">
              <a:off x="4245" y="1520"/>
              <a:ext cx="1131" cy="4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causes internal</a:t>
              </a:r>
              <a:br>
                <a:rPr lang="en-US" altLang="zh-CN" sz="20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</a:br>
              <a:r>
                <a:rPr lang="en-US" altLang="zh-CN" sz="20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fragmentation</a:t>
              </a:r>
            </a:p>
          </p:txBody>
        </p:sp>
        <p:cxnSp>
          <p:nvCxnSpPr>
            <p:cNvPr id="33803" name="AutoShape 67"/>
            <p:cNvCxnSpPr>
              <a:cxnSpLocks noChangeShapeType="1"/>
              <a:stCxn id="33802" idx="3"/>
              <a:endCxn id="33804" idx="3"/>
            </p:cNvCxnSpPr>
            <p:nvPr/>
          </p:nvCxnSpPr>
          <p:spPr bwMode="auto">
            <a:xfrm flipH="1">
              <a:off x="4464" y="1793"/>
              <a:ext cx="909" cy="463"/>
            </a:xfrm>
            <a:prstGeom prst="curvedConnector3">
              <a:avLst>
                <a:gd name="adj1" fmla="val -17931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04" name="Rectangle 68"/>
            <p:cNvSpPr>
              <a:spLocks noChangeArrowheads="1"/>
            </p:cNvSpPr>
            <p:nvPr/>
          </p:nvSpPr>
          <p:spPr bwMode="auto">
            <a:xfrm>
              <a:off x="4368" y="220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Paging Model of Logical and Physical Memory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A page table maps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logical memory addresses to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physical memory addresses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778500" y="18542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7150100" y="21590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5778500" y="23304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7150100" y="24257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5778500" y="27971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7150100" y="2692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5778500" y="327342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7150100" y="29591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7607300" y="21494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4" name="Rectangle 18"/>
          <p:cNvSpPr>
            <a:spLocks noChangeArrowheads="1"/>
          </p:cNvSpPr>
          <p:nvPr/>
        </p:nvSpPr>
        <p:spPr bwMode="auto">
          <a:xfrm>
            <a:off x="8978900" y="23304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6" name="Rectangle 20"/>
          <p:cNvSpPr>
            <a:spLocks noChangeArrowheads="1"/>
          </p:cNvSpPr>
          <p:nvPr/>
        </p:nvSpPr>
        <p:spPr bwMode="auto">
          <a:xfrm>
            <a:off x="7607300" y="24161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8978900" y="373062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7607300" y="2692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40" name="Rectangle 24"/>
          <p:cNvSpPr>
            <a:spLocks noChangeArrowheads="1"/>
          </p:cNvSpPr>
          <p:nvPr/>
        </p:nvSpPr>
        <p:spPr bwMode="auto">
          <a:xfrm>
            <a:off x="8978900" y="32543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42" name="Rectangle 26"/>
          <p:cNvSpPr>
            <a:spLocks noChangeArrowheads="1"/>
          </p:cNvSpPr>
          <p:nvPr/>
        </p:nvSpPr>
        <p:spPr bwMode="auto">
          <a:xfrm>
            <a:off x="7607300" y="29495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8978900" y="51308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908612" y="1078176"/>
            <a:ext cx="5303672" cy="4865427"/>
            <a:chOff x="4703928" y="1078176"/>
            <a:chExt cx="5303672" cy="4865427"/>
          </a:xfrm>
        </p:grpSpPr>
        <p:pic>
          <p:nvPicPr>
            <p:cNvPr id="348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1" t="887" r="10611" b="951"/>
            <a:stretch>
              <a:fillRect/>
            </a:stretch>
          </p:blipFill>
          <p:spPr bwMode="auto">
            <a:xfrm>
              <a:off x="4703928" y="1078176"/>
              <a:ext cx="5303672" cy="486542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823" name="AutoShape 7"/>
            <p:cNvCxnSpPr>
              <a:cxnSpLocks noChangeShapeType="1"/>
              <a:stCxn id="34821" idx="3"/>
              <a:endCxn id="34822" idx="1"/>
            </p:cNvCxnSpPr>
            <p:nvPr/>
          </p:nvCxnSpPr>
          <p:spPr bwMode="auto">
            <a:xfrm>
              <a:off x="5930900" y="1930400"/>
              <a:ext cx="1219200" cy="30480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6" name="AutoShape 10"/>
            <p:cNvCxnSpPr>
              <a:cxnSpLocks noChangeShapeType="1"/>
              <a:stCxn id="34824" idx="3"/>
              <a:endCxn id="34825" idx="1"/>
            </p:cNvCxnSpPr>
            <p:nvPr/>
          </p:nvCxnSpPr>
          <p:spPr bwMode="auto">
            <a:xfrm>
              <a:off x="5930900" y="2406650"/>
              <a:ext cx="1219200" cy="95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AutoShape 13"/>
            <p:cNvCxnSpPr>
              <a:cxnSpLocks noChangeShapeType="1"/>
              <a:stCxn id="34827" idx="3"/>
              <a:endCxn id="34828" idx="1"/>
            </p:cNvCxnSpPr>
            <p:nvPr/>
          </p:nvCxnSpPr>
          <p:spPr bwMode="auto">
            <a:xfrm flipV="1">
              <a:off x="5930900" y="2768603"/>
              <a:ext cx="1219200" cy="10477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2" name="AutoShape 16"/>
            <p:cNvCxnSpPr>
              <a:cxnSpLocks noChangeShapeType="1"/>
              <a:stCxn id="34830" idx="3"/>
              <a:endCxn id="34831" idx="1"/>
            </p:cNvCxnSpPr>
            <p:nvPr/>
          </p:nvCxnSpPr>
          <p:spPr bwMode="auto">
            <a:xfrm flipV="1">
              <a:off x="5930900" y="3035303"/>
              <a:ext cx="1219200" cy="31432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5" name="AutoShape 19"/>
            <p:cNvCxnSpPr>
              <a:cxnSpLocks noChangeShapeType="1"/>
              <a:stCxn id="34833" idx="3"/>
              <a:endCxn id="34834" idx="1"/>
            </p:cNvCxnSpPr>
            <p:nvPr/>
          </p:nvCxnSpPr>
          <p:spPr bwMode="auto">
            <a:xfrm>
              <a:off x="7759700" y="2225678"/>
              <a:ext cx="1219200" cy="18097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8" name="AutoShape 22"/>
            <p:cNvCxnSpPr>
              <a:cxnSpLocks noChangeShapeType="1"/>
              <a:stCxn id="34836" idx="3"/>
              <a:endCxn id="34837" idx="1"/>
            </p:cNvCxnSpPr>
            <p:nvPr/>
          </p:nvCxnSpPr>
          <p:spPr bwMode="auto">
            <a:xfrm>
              <a:off x="7759700" y="2492375"/>
              <a:ext cx="1219200" cy="13144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1" name="AutoShape 25"/>
            <p:cNvCxnSpPr>
              <a:cxnSpLocks noChangeShapeType="1"/>
              <a:stCxn id="34839" idx="3"/>
              <a:endCxn id="34840" idx="1"/>
            </p:cNvCxnSpPr>
            <p:nvPr/>
          </p:nvCxnSpPr>
          <p:spPr bwMode="auto">
            <a:xfrm>
              <a:off x="7759700" y="2768603"/>
              <a:ext cx="1219200" cy="561975"/>
            </a:xfrm>
            <a:prstGeom prst="curvedConnector3">
              <a:avLst>
                <a:gd name="adj1" fmla="val 35157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4" name="AutoShape 28"/>
            <p:cNvCxnSpPr>
              <a:cxnSpLocks noChangeShapeType="1"/>
              <a:stCxn id="34842" idx="3"/>
              <a:endCxn id="34843" idx="1"/>
            </p:cNvCxnSpPr>
            <p:nvPr/>
          </p:nvCxnSpPr>
          <p:spPr bwMode="auto">
            <a:xfrm>
              <a:off x="7759700" y="3025778"/>
              <a:ext cx="1219200" cy="218122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Paging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10612" y="1231598"/>
            <a:ext cx="5184706" cy="4530725"/>
          </a:xfrm>
          <a:noFill/>
        </p:spPr>
        <p:txBody>
          <a:bodyPr/>
          <a:lstStyle/>
          <a:p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Example process P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requires 16 bytes of logical memory</a:t>
            </a:r>
          </a:p>
          <a:p>
            <a:pPr marL="1711325" lvl="4" indent="-315913"/>
            <a:endParaRPr lang="en-US" altLang="zh-CN" sz="1200" dirty="0">
              <a:latin typeface="Times New Roman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Logical memory is mapped via a page table to a 32-byte memory with pages of size 4 bytes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4" t="850" r="20872" b="1030"/>
          <a:stretch>
            <a:fillRect/>
          </a:stretch>
        </p:blipFill>
        <p:spPr bwMode="auto">
          <a:xfrm>
            <a:off x="5895318" y="1534804"/>
            <a:ext cx="4506639" cy="4954700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7924800" y="24003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7010400" y="1534804"/>
            <a:ext cx="914400" cy="914400"/>
            <a:chOff x="3456" y="984"/>
            <a:chExt cx="576" cy="576"/>
          </a:xfrm>
        </p:grpSpPr>
        <p:cxnSp>
          <p:nvCxnSpPr>
            <p:cNvPr id="35877" name="AutoShape 7"/>
            <p:cNvCxnSpPr>
              <a:cxnSpLocks noChangeShapeType="1"/>
              <a:stCxn id="35878" idx="1"/>
              <a:endCxn id="35845" idx="1"/>
            </p:cNvCxnSpPr>
            <p:nvPr/>
          </p:nvCxnSpPr>
          <p:spPr bwMode="auto">
            <a:xfrm>
              <a:off x="3558" y="1152"/>
              <a:ext cx="474" cy="408"/>
            </a:xfrm>
            <a:prstGeom prst="curvedConnector3">
              <a:avLst>
                <a:gd name="adj1" fmla="val 49366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8" name="AutoShape 8"/>
            <p:cNvSpPr>
              <a:spLocks/>
            </p:cNvSpPr>
            <p:nvPr/>
          </p:nvSpPr>
          <p:spPr bwMode="auto">
            <a:xfrm>
              <a:off x="3456" y="984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47" name="Rectangle 9"/>
          <p:cNvSpPr>
            <a:spLocks noChangeArrowheads="1"/>
          </p:cNvSpPr>
          <p:nvPr/>
        </p:nvSpPr>
        <p:spPr bwMode="auto">
          <a:xfrm>
            <a:off x="7924800" y="26193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48" name="Group 10"/>
          <p:cNvGrpSpPr>
            <a:grpSpLocks/>
          </p:cNvGrpSpPr>
          <p:nvPr/>
        </p:nvGrpSpPr>
        <p:grpSpPr bwMode="auto">
          <a:xfrm>
            <a:off x="7010400" y="2209800"/>
            <a:ext cx="914400" cy="533400"/>
            <a:chOff x="3456" y="1392"/>
            <a:chExt cx="576" cy="336"/>
          </a:xfrm>
        </p:grpSpPr>
        <p:cxnSp>
          <p:nvCxnSpPr>
            <p:cNvPr id="35875" name="AutoShape 11"/>
            <p:cNvCxnSpPr>
              <a:cxnSpLocks noChangeShapeType="1"/>
              <a:stCxn id="35876" idx="1"/>
              <a:endCxn id="35847" idx="1"/>
            </p:cNvCxnSpPr>
            <p:nvPr/>
          </p:nvCxnSpPr>
          <p:spPr bwMode="auto">
            <a:xfrm>
              <a:off x="3558" y="1560"/>
              <a:ext cx="474" cy="138"/>
            </a:xfrm>
            <a:prstGeom prst="curvedConnector3">
              <a:avLst>
                <a:gd name="adj1" fmla="val 49366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6" name="AutoShape 12"/>
            <p:cNvSpPr>
              <a:spLocks/>
            </p:cNvSpPr>
            <p:nvPr/>
          </p:nvSpPr>
          <p:spPr bwMode="auto">
            <a:xfrm>
              <a:off x="3456" y="139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49" name="Rectangle 13"/>
          <p:cNvSpPr>
            <a:spLocks noChangeArrowheads="1"/>
          </p:cNvSpPr>
          <p:nvPr/>
        </p:nvSpPr>
        <p:spPr bwMode="auto">
          <a:xfrm>
            <a:off x="7924800" y="28003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0" name="Group 14"/>
          <p:cNvGrpSpPr>
            <a:grpSpLocks/>
          </p:cNvGrpSpPr>
          <p:nvPr/>
        </p:nvGrpSpPr>
        <p:grpSpPr bwMode="auto">
          <a:xfrm>
            <a:off x="7010400" y="2828925"/>
            <a:ext cx="914400" cy="533400"/>
            <a:chOff x="3456" y="1782"/>
            <a:chExt cx="576" cy="336"/>
          </a:xfrm>
        </p:grpSpPr>
        <p:cxnSp>
          <p:nvCxnSpPr>
            <p:cNvPr id="35873" name="AutoShape 15"/>
            <p:cNvCxnSpPr>
              <a:cxnSpLocks noChangeShapeType="1"/>
              <a:stCxn id="35874" idx="1"/>
              <a:endCxn id="35849" idx="1"/>
            </p:cNvCxnSpPr>
            <p:nvPr/>
          </p:nvCxnSpPr>
          <p:spPr bwMode="auto">
            <a:xfrm flipV="1">
              <a:off x="3558" y="1812"/>
              <a:ext cx="474" cy="138"/>
            </a:xfrm>
            <a:prstGeom prst="curvedConnector3">
              <a:avLst>
                <a:gd name="adj1" fmla="val 49366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4" name="AutoShape 16"/>
            <p:cNvSpPr>
              <a:spLocks/>
            </p:cNvSpPr>
            <p:nvPr/>
          </p:nvSpPr>
          <p:spPr bwMode="auto">
            <a:xfrm>
              <a:off x="3456" y="178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1" name="Rectangle 17"/>
          <p:cNvSpPr>
            <a:spLocks noChangeArrowheads="1"/>
          </p:cNvSpPr>
          <p:nvPr/>
        </p:nvSpPr>
        <p:spPr bwMode="auto">
          <a:xfrm>
            <a:off x="7924800" y="30099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2" name="Group 18"/>
          <p:cNvGrpSpPr>
            <a:grpSpLocks/>
          </p:cNvGrpSpPr>
          <p:nvPr/>
        </p:nvGrpSpPr>
        <p:grpSpPr bwMode="auto">
          <a:xfrm>
            <a:off x="7010400" y="3086100"/>
            <a:ext cx="914400" cy="895350"/>
            <a:chOff x="3456" y="1944"/>
            <a:chExt cx="576" cy="564"/>
          </a:xfrm>
        </p:grpSpPr>
        <p:cxnSp>
          <p:nvCxnSpPr>
            <p:cNvPr id="35871" name="AutoShape 19"/>
            <p:cNvCxnSpPr>
              <a:cxnSpLocks noChangeShapeType="1"/>
              <a:stCxn id="35872" idx="1"/>
              <a:endCxn id="35851" idx="1"/>
            </p:cNvCxnSpPr>
            <p:nvPr/>
          </p:nvCxnSpPr>
          <p:spPr bwMode="auto">
            <a:xfrm flipV="1">
              <a:off x="3558" y="1944"/>
              <a:ext cx="474" cy="396"/>
            </a:xfrm>
            <a:prstGeom prst="curvedConnector3">
              <a:avLst>
                <a:gd name="adj1" fmla="val 49366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2" name="AutoShape 20"/>
            <p:cNvSpPr>
              <a:spLocks/>
            </p:cNvSpPr>
            <p:nvPr/>
          </p:nvSpPr>
          <p:spPr bwMode="auto">
            <a:xfrm>
              <a:off x="3456" y="217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3" name="Rectangle 21"/>
          <p:cNvSpPr>
            <a:spLocks noChangeArrowheads="1"/>
          </p:cNvSpPr>
          <p:nvPr/>
        </p:nvSpPr>
        <p:spPr bwMode="auto">
          <a:xfrm>
            <a:off x="8239125" y="24003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4" name="Group 22"/>
          <p:cNvGrpSpPr>
            <a:grpSpLocks/>
          </p:cNvGrpSpPr>
          <p:nvPr/>
        </p:nvGrpSpPr>
        <p:grpSpPr bwMode="auto">
          <a:xfrm>
            <a:off x="8391528" y="2476500"/>
            <a:ext cx="1057275" cy="2743200"/>
            <a:chOff x="4326" y="1560"/>
            <a:chExt cx="666" cy="1728"/>
          </a:xfrm>
        </p:grpSpPr>
        <p:cxnSp>
          <p:nvCxnSpPr>
            <p:cNvPr id="35869" name="AutoShape 23"/>
            <p:cNvCxnSpPr>
              <a:cxnSpLocks noChangeShapeType="1"/>
              <a:stCxn id="35870" idx="1"/>
              <a:endCxn id="35853" idx="3"/>
            </p:cNvCxnSpPr>
            <p:nvPr/>
          </p:nvCxnSpPr>
          <p:spPr bwMode="auto">
            <a:xfrm rot="10800000">
              <a:off x="4326" y="1560"/>
              <a:ext cx="564" cy="1560"/>
            </a:xfrm>
            <a:prstGeom prst="curvedConnector3">
              <a:avLst>
                <a:gd name="adj1" fmla="val 49468"/>
              </a:avLst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0" name="AutoShape 24"/>
            <p:cNvSpPr>
              <a:spLocks/>
            </p:cNvSpPr>
            <p:nvPr/>
          </p:nvSpPr>
          <p:spPr bwMode="auto">
            <a:xfrm rot="10800000">
              <a:off x="4896" y="295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5" name="Rectangle 25"/>
          <p:cNvSpPr>
            <a:spLocks noChangeArrowheads="1"/>
          </p:cNvSpPr>
          <p:nvPr/>
        </p:nvSpPr>
        <p:spPr bwMode="auto">
          <a:xfrm>
            <a:off x="8248650" y="26098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6" name="Group 26"/>
          <p:cNvGrpSpPr>
            <a:grpSpLocks/>
          </p:cNvGrpSpPr>
          <p:nvPr/>
        </p:nvGrpSpPr>
        <p:grpSpPr bwMode="auto">
          <a:xfrm>
            <a:off x="8401050" y="2686050"/>
            <a:ext cx="1047750" cy="3143250"/>
            <a:chOff x="4332" y="1692"/>
            <a:chExt cx="660" cy="1980"/>
          </a:xfrm>
        </p:grpSpPr>
        <p:cxnSp>
          <p:nvCxnSpPr>
            <p:cNvPr id="35867" name="AutoShape 27"/>
            <p:cNvCxnSpPr>
              <a:cxnSpLocks noChangeShapeType="1"/>
              <a:stCxn id="35868" idx="1"/>
              <a:endCxn id="35855" idx="3"/>
            </p:cNvCxnSpPr>
            <p:nvPr/>
          </p:nvCxnSpPr>
          <p:spPr bwMode="auto">
            <a:xfrm rot="10800000">
              <a:off x="4332" y="1692"/>
              <a:ext cx="558" cy="1812"/>
            </a:xfrm>
            <a:prstGeom prst="curvedConnector3">
              <a:avLst>
                <a:gd name="adj1" fmla="val 58241"/>
              </a:avLst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68" name="AutoShape 28"/>
            <p:cNvSpPr>
              <a:spLocks/>
            </p:cNvSpPr>
            <p:nvPr/>
          </p:nvSpPr>
          <p:spPr bwMode="auto">
            <a:xfrm rot="10800000">
              <a:off x="4896" y="3336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7" name="Rectangle 29"/>
          <p:cNvSpPr>
            <a:spLocks noChangeArrowheads="1"/>
          </p:cNvSpPr>
          <p:nvPr/>
        </p:nvSpPr>
        <p:spPr bwMode="auto">
          <a:xfrm>
            <a:off x="8258175" y="2819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8" name="Group 30"/>
          <p:cNvGrpSpPr>
            <a:grpSpLocks/>
          </p:cNvGrpSpPr>
          <p:nvPr/>
        </p:nvGrpSpPr>
        <p:grpSpPr bwMode="auto">
          <a:xfrm>
            <a:off x="8410578" y="2209800"/>
            <a:ext cx="1038225" cy="685800"/>
            <a:chOff x="4338" y="1392"/>
            <a:chExt cx="654" cy="432"/>
          </a:xfrm>
        </p:grpSpPr>
        <p:cxnSp>
          <p:nvCxnSpPr>
            <p:cNvPr id="35865" name="AutoShape 31"/>
            <p:cNvCxnSpPr>
              <a:cxnSpLocks noChangeShapeType="1"/>
              <a:stCxn id="35866" idx="1"/>
              <a:endCxn id="35857" idx="3"/>
            </p:cNvCxnSpPr>
            <p:nvPr/>
          </p:nvCxnSpPr>
          <p:spPr bwMode="auto">
            <a:xfrm rot="10800000" flipV="1">
              <a:off x="4338" y="1560"/>
              <a:ext cx="552" cy="264"/>
            </a:xfrm>
            <a:prstGeom prst="curvedConnector3">
              <a:avLst>
                <a:gd name="adj1" fmla="val 49458"/>
              </a:avLst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66" name="AutoShape 32"/>
            <p:cNvSpPr>
              <a:spLocks/>
            </p:cNvSpPr>
            <p:nvPr/>
          </p:nvSpPr>
          <p:spPr bwMode="auto">
            <a:xfrm rot="10800000">
              <a:off x="4896" y="139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9" name="Rectangle 33"/>
          <p:cNvSpPr>
            <a:spLocks noChangeArrowheads="1"/>
          </p:cNvSpPr>
          <p:nvPr/>
        </p:nvSpPr>
        <p:spPr bwMode="auto">
          <a:xfrm>
            <a:off x="8258175" y="30099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60" name="Group 34"/>
          <p:cNvGrpSpPr>
            <a:grpSpLocks/>
          </p:cNvGrpSpPr>
          <p:nvPr/>
        </p:nvGrpSpPr>
        <p:grpSpPr bwMode="auto">
          <a:xfrm>
            <a:off x="8410578" y="2819400"/>
            <a:ext cx="1038225" cy="533400"/>
            <a:chOff x="4338" y="1776"/>
            <a:chExt cx="654" cy="336"/>
          </a:xfrm>
        </p:grpSpPr>
        <p:cxnSp>
          <p:nvCxnSpPr>
            <p:cNvPr id="35863" name="AutoShape 35"/>
            <p:cNvCxnSpPr>
              <a:cxnSpLocks noChangeShapeType="1"/>
              <a:stCxn id="35864" idx="1"/>
              <a:endCxn id="35859" idx="3"/>
            </p:cNvCxnSpPr>
            <p:nvPr/>
          </p:nvCxnSpPr>
          <p:spPr bwMode="auto">
            <a:xfrm rot="10800000">
              <a:off x="4338" y="1944"/>
              <a:ext cx="552" cy="0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64" name="AutoShape 36"/>
            <p:cNvSpPr>
              <a:spLocks/>
            </p:cNvSpPr>
            <p:nvPr/>
          </p:nvSpPr>
          <p:spPr bwMode="auto">
            <a:xfrm rot="10800000">
              <a:off x="4896" y="1776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38941" y="4442950"/>
            <a:ext cx="1576387" cy="2016125"/>
            <a:chOff x="5214938" y="4442947"/>
            <a:chExt cx="1576387" cy="2016125"/>
          </a:xfrm>
        </p:grpSpPr>
        <p:sp>
          <p:nvSpPr>
            <p:cNvPr id="35861" name="Rectangle 37"/>
            <p:cNvSpPr>
              <a:spLocks noChangeArrowheads="1"/>
            </p:cNvSpPr>
            <p:nvPr/>
          </p:nvSpPr>
          <p:spPr bwMode="auto">
            <a:xfrm>
              <a:off x="6038850" y="4724400"/>
              <a:ext cx="447675" cy="1685925"/>
            </a:xfrm>
            <a:prstGeom prst="rect">
              <a:avLst/>
            </a:prstGeom>
            <a:solidFill>
              <a:srgbClr val="9BF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zh-CN" altLang="en-US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5862" name="Text Box 38"/>
            <p:cNvSpPr txBox="1">
              <a:spLocks noChangeArrowheads="1"/>
            </p:cNvSpPr>
            <p:nvPr/>
          </p:nvSpPr>
          <p:spPr bwMode="auto">
            <a:xfrm>
              <a:off x="5214938" y="4442947"/>
              <a:ext cx="1576387" cy="2016125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zh-CN" altLang="en-US" sz="1400" b="1" dirty="0">
                  <a:latin typeface="Courier New" pitchFamily="49" charset="0"/>
                  <a:ea typeface="宋体" pitchFamily="2" charset="-122"/>
                </a:rPr>
                <a:t>       </a:t>
              </a:r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binary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 0 ==&gt; 000000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 4 ==&gt; 000100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 8 ==&gt; 001000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12 ==&gt; 001100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16 ==&gt; 010000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20 ==&gt; 010100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24 ==&gt; 011000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28 ==&gt; 011100</a:t>
              </a:r>
            </a:p>
          </p:txBody>
        </p:sp>
      </p:grpSp>
      <p:grpSp>
        <p:nvGrpSpPr>
          <p:cNvPr id="39" name="Group 4"/>
          <p:cNvGrpSpPr>
            <a:grpSpLocks/>
          </p:cNvGrpSpPr>
          <p:nvPr/>
        </p:nvGrpSpPr>
        <p:grpSpPr bwMode="auto">
          <a:xfrm>
            <a:off x="4600043" y="5262351"/>
            <a:ext cx="1495303" cy="1117802"/>
            <a:chOff x="3792" y="1458"/>
            <a:chExt cx="1536" cy="1422"/>
          </a:xfrm>
        </p:grpSpPr>
        <p:pic>
          <p:nvPicPr>
            <p:cNvPr id="40" name="Picture 5" descr="MCj0424456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698"/>
              <a:ext cx="1148" cy="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6" descr="MCj04315600000[1]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" y="1458"/>
              <a:ext cx="816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8.1 Background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467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Address Translation Scheme</a:t>
            </a:r>
            <a:r>
              <a:rPr lang="zh-CN" altLang="en-US" dirty="0">
                <a:solidFill>
                  <a:srgbClr val="FFC000"/>
                </a:solidFill>
              </a:rPr>
              <a:t>（地址变换）</a:t>
            </a:r>
            <a:endParaRPr lang="en-US" altLang="zh-CN" dirty="0">
              <a:solidFill>
                <a:srgbClr val="FFC000"/>
              </a:solidFill>
            </a:endParaRPr>
          </a:p>
        </p:txBody>
      </p:sp>
      <p:sp>
        <p:nvSpPr>
          <p:cNvPr id="3789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Address generated by CPU is divided into:</a:t>
            </a:r>
          </a:p>
          <a:p>
            <a:pPr lvl="1"/>
            <a:r>
              <a:rPr lang="en-US" altLang="zh-CN" dirty="0">
                <a:solidFill>
                  <a:srgbClr val="3366FF"/>
                </a:solidFill>
              </a:rPr>
              <a:t>Page number (</a:t>
            </a:r>
            <a:r>
              <a:rPr lang="en-US" altLang="zh-CN" i="1" dirty="0">
                <a:solidFill>
                  <a:srgbClr val="3366FF"/>
                </a:solidFill>
              </a:rPr>
              <a:t>p</a:t>
            </a:r>
            <a:r>
              <a:rPr lang="en-US" altLang="zh-CN" dirty="0">
                <a:solidFill>
                  <a:srgbClr val="3366FF"/>
                </a:solidFill>
              </a:rPr>
              <a:t>) 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页号）</a:t>
            </a:r>
            <a:r>
              <a:rPr lang="en-US" altLang="zh-CN" dirty="0"/>
              <a:t>– used as an index into a </a:t>
            </a:r>
            <a:r>
              <a:rPr lang="en-US" altLang="zh-CN" i="1" dirty="0"/>
              <a:t>page</a:t>
            </a:r>
            <a:r>
              <a:rPr lang="en-US" altLang="zh-CN" dirty="0"/>
              <a:t> </a:t>
            </a:r>
            <a:r>
              <a:rPr lang="en-US" altLang="zh-CN" i="1" dirty="0"/>
              <a:t>table</a:t>
            </a:r>
            <a:r>
              <a:rPr lang="en-US" altLang="zh-CN" dirty="0"/>
              <a:t> which contains base address of each page in physical memory</a:t>
            </a:r>
          </a:p>
          <a:p>
            <a:pPr lvl="1"/>
            <a:r>
              <a:rPr lang="en-US" altLang="zh-CN" dirty="0">
                <a:solidFill>
                  <a:srgbClr val="3366FF"/>
                </a:solidFill>
              </a:rPr>
              <a:t>Page offset (d) 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偏移）</a:t>
            </a:r>
            <a:r>
              <a:rPr lang="en-US" altLang="zh-CN" dirty="0"/>
              <a:t>– combined with base address to define the physical memory address that is sent to the memory unit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2000" dirty="0"/>
              <a:t>For given logical address space 2</a:t>
            </a:r>
            <a:r>
              <a:rPr lang="en-US" altLang="zh-CN" sz="2000" i="1" baseline="30000" dirty="0"/>
              <a:t>m </a:t>
            </a:r>
            <a:r>
              <a:rPr lang="en-US" altLang="zh-CN" sz="2000" i="1" dirty="0"/>
              <a:t>and page size</a:t>
            </a:r>
            <a:r>
              <a:rPr lang="en-US" altLang="zh-CN" sz="2000" i="1" baseline="30000" dirty="0"/>
              <a:t> </a:t>
            </a:r>
            <a:r>
              <a:rPr lang="en-US" altLang="zh-CN" sz="2000" i="1" dirty="0"/>
              <a:t>2</a:t>
            </a:r>
            <a:r>
              <a:rPr lang="en-US" altLang="zh-CN" sz="2000" baseline="30000" dirty="0"/>
              <a:t>n</a:t>
            </a:r>
          </a:p>
        </p:txBody>
      </p:sp>
      <p:sp>
        <p:nvSpPr>
          <p:cNvPr id="37892" name="Rectangle 1028"/>
          <p:cNvSpPr>
            <a:spLocks noChangeArrowheads="1"/>
          </p:cNvSpPr>
          <p:nvPr/>
        </p:nvSpPr>
        <p:spPr bwMode="auto">
          <a:xfrm>
            <a:off x="4090988" y="4192588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37893" name="Line 1030"/>
          <p:cNvSpPr>
            <a:spLocks noChangeShapeType="1"/>
          </p:cNvSpPr>
          <p:nvPr/>
        </p:nvSpPr>
        <p:spPr bwMode="auto">
          <a:xfrm>
            <a:off x="5724525" y="3849688"/>
            <a:ext cx="1588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4" name="Text Box 1031"/>
          <p:cNvSpPr txBox="1">
            <a:spLocks noChangeArrowheads="1"/>
          </p:cNvSpPr>
          <p:nvPr/>
        </p:nvSpPr>
        <p:spPr bwMode="auto">
          <a:xfrm>
            <a:off x="3932238" y="3760788"/>
            <a:ext cx="153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CC6600"/>
                </a:solidFill>
                <a:latin typeface="Helvetica" pitchFamily="34" charset="0"/>
              </a:rPr>
              <a:t>page number</a:t>
            </a:r>
          </a:p>
        </p:txBody>
      </p:sp>
      <p:sp>
        <p:nvSpPr>
          <p:cNvPr id="37895" name="Text Box 1032"/>
          <p:cNvSpPr txBox="1">
            <a:spLocks noChangeArrowheads="1"/>
          </p:cNvSpPr>
          <p:nvPr/>
        </p:nvSpPr>
        <p:spPr bwMode="auto">
          <a:xfrm>
            <a:off x="5795963" y="3773488"/>
            <a:ext cx="131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CC6600"/>
                </a:solidFill>
                <a:latin typeface="Helvetica" pitchFamily="34" charset="0"/>
              </a:rPr>
              <a:t>page offset</a:t>
            </a:r>
          </a:p>
        </p:txBody>
      </p:sp>
      <p:sp>
        <p:nvSpPr>
          <p:cNvPr id="37896" name="Text Box 1033"/>
          <p:cNvSpPr txBox="1">
            <a:spLocks noChangeArrowheads="1"/>
          </p:cNvSpPr>
          <p:nvPr/>
        </p:nvSpPr>
        <p:spPr bwMode="auto">
          <a:xfrm>
            <a:off x="4645025" y="42306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i="1">
                <a:latin typeface="Helvetica" pitchFamily="34" charset="0"/>
              </a:rPr>
              <a:t>p</a:t>
            </a:r>
            <a:endParaRPr lang="en-US" altLang="zh-CN">
              <a:latin typeface="Helvetica" pitchFamily="34" charset="0"/>
            </a:endParaRPr>
          </a:p>
        </p:txBody>
      </p:sp>
      <p:sp>
        <p:nvSpPr>
          <p:cNvPr id="37897" name="Text Box 1035"/>
          <p:cNvSpPr txBox="1">
            <a:spLocks noChangeArrowheads="1"/>
          </p:cNvSpPr>
          <p:nvPr/>
        </p:nvSpPr>
        <p:spPr bwMode="auto">
          <a:xfrm>
            <a:off x="6094413" y="4249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i="1">
                <a:latin typeface="Helvetica" pitchFamily="34" charset="0"/>
              </a:rPr>
              <a:t>d</a:t>
            </a:r>
            <a:endParaRPr lang="en-US" altLang="zh-CN">
              <a:latin typeface="Helvetica" pitchFamily="34" charset="0"/>
            </a:endParaRPr>
          </a:p>
        </p:txBody>
      </p:sp>
      <p:sp>
        <p:nvSpPr>
          <p:cNvPr id="37898" name="Text Box 1036"/>
          <p:cNvSpPr txBox="1">
            <a:spLocks noChangeArrowheads="1"/>
          </p:cNvSpPr>
          <p:nvPr/>
        </p:nvSpPr>
        <p:spPr bwMode="auto">
          <a:xfrm>
            <a:off x="4451350" y="4667253"/>
            <a:ext cx="793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i="1">
                <a:latin typeface="Helvetica" pitchFamily="34" charset="0"/>
              </a:rPr>
              <a:t>m - n</a:t>
            </a:r>
          </a:p>
        </p:txBody>
      </p:sp>
      <p:sp>
        <p:nvSpPr>
          <p:cNvPr id="37899" name="Text Box 1038"/>
          <p:cNvSpPr txBox="1">
            <a:spLocks noChangeArrowheads="1"/>
          </p:cNvSpPr>
          <p:nvPr/>
        </p:nvSpPr>
        <p:spPr bwMode="auto">
          <a:xfrm>
            <a:off x="6048375" y="4676778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i="1">
                <a:latin typeface="Helvetica" pitchFamily="34" charset="0"/>
              </a:rPr>
              <a:t>n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Paging Hardware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8915" name="Text Box 5"/>
          <p:cNvSpPr txBox="1">
            <a:spLocks noChangeArrowheads="1"/>
          </p:cNvSpPr>
          <p:nvPr/>
        </p:nvSpPr>
        <p:spPr bwMode="auto">
          <a:xfrm>
            <a:off x="2123637" y="1304490"/>
            <a:ext cx="27876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1600" b="1" dirty="0">
                <a:latin typeface="Arial" charset="0"/>
                <a:ea typeface="宋体" pitchFamily="2" charset="-122"/>
                <a:cs typeface="Times New Roman" pitchFamily="18" charset="0"/>
              </a:rPr>
              <a:t>Frames 	= physical blocks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1600" b="1" dirty="0">
                <a:latin typeface="Arial" charset="0"/>
                <a:ea typeface="宋体" pitchFamily="2" charset="-122"/>
                <a:cs typeface="Times New Roman" pitchFamily="18" charset="0"/>
              </a:rPr>
              <a:t>Pages 	= logical blocks</a:t>
            </a:r>
          </a:p>
          <a:p>
            <a:pPr eaLnBrk="1" hangingPunct="1"/>
            <a:endParaRPr lang="zh-CN" altLang="en-US" sz="1600" b="1" dirty="0">
              <a:latin typeface="Arial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8916" name="Rectangle 6"/>
          <p:cNvSpPr>
            <a:spLocks noChangeArrowheads="1"/>
          </p:cNvSpPr>
          <p:nvPr/>
        </p:nvSpPr>
        <p:spPr bwMode="auto">
          <a:xfrm>
            <a:off x="1982788" y="4595813"/>
            <a:ext cx="46275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1600" b="1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HARDWARE</a:t>
            </a:r>
            <a:endParaRPr kumimoji="1" lang="en-US" altLang="zh-CN" sz="1600" dirty="0">
              <a:latin typeface="Helvetica" pitchFamily="34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An address is determined by: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 	page number ( index into table ) + offset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 		---&gt; mapping into ---&gt;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 	base address ( from table ) + offset.</a:t>
            </a:r>
          </a:p>
        </p:txBody>
      </p:sp>
      <p:grpSp>
        <p:nvGrpSpPr>
          <p:cNvPr id="38918" name="组合 1"/>
          <p:cNvGrpSpPr>
            <a:grpSpLocks/>
          </p:cNvGrpSpPr>
          <p:nvPr/>
        </p:nvGrpSpPr>
        <p:grpSpPr bwMode="auto">
          <a:xfrm>
            <a:off x="5017826" y="996290"/>
            <a:ext cx="5431810" cy="4102271"/>
            <a:chOff x="3095625" y="1079500"/>
            <a:chExt cx="5776913" cy="3983038"/>
          </a:xfrm>
        </p:grpSpPr>
        <p:pic>
          <p:nvPicPr>
            <p:cNvPr id="3891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25" y="1079500"/>
              <a:ext cx="5776913" cy="398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0" name="Oval 8"/>
            <p:cNvSpPr>
              <a:spLocks noChangeArrowheads="1"/>
            </p:cNvSpPr>
            <p:nvPr/>
          </p:nvSpPr>
          <p:spPr bwMode="auto">
            <a:xfrm>
              <a:off x="4089400" y="3937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CC6600"/>
                  </a:solidFill>
                  <a:latin typeface="Garamond" pitchFamily="18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38921" name="Oval 9"/>
            <p:cNvSpPr>
              <a:spLocks noChangeArrowheads="1"/>
            </p:cNvSpPr>
            <p:nvPr/>
          </p:nvSpPr>
          <p:spPr bwMode="auto">
            <a:xfrm>
              <a:off x="6667500" y="2654300"/>
              <a:ext cx="304800" cy="304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CC6600"/>
                  </a:solidFill>
                  <a:latin typeface="Garamond" pitchFamily="18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38922" name="AutoShape 10"/>
            <p:cNvSpPr>
              <a:spLocks noChangeArrowheads="1"/>
            </p:cNvSpPr>
            <p:nvPr/>
          </p:nvSpPr>
          <p:spPr bwMode="auto">
            <a:xfrm rot="10800000">
              <a:off x="5372100" y="4267200"/>
              <a:ext cx="2184400" cy="228600"/>
            </a:xfrm>
            <a:prstGeom prst="rightArrow">
              <a:avLst>
                <a:gd name="adj1" fmla="val 37509"/>
                <a:gd name="adj2" fmla="val 119489"/>
              </a:avLst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C000"/>
                </a:solidFill>
              </a:rPr>
              <a:t>逻辑地址</a:t>
            </a:r>
            <a:r>
              <a:rPr lang="en-US" altLang="zh-CN" dirty="0">
                <a:solidFill>
                  <a:srgbClr val="FFC000"/>
                </a:solidFill>
              </a:rPr>
              <a:t>-</a:t>
            </a:r>
            <a:r>
              <a:rPr lang="zh-CN" altLang="en-US" dirty="0">
                <a:solidFill>
                  <a:srgbClr val="FFC000"/>
                </a:solidFill>
              </a:rPr>
              <a:t>物理地址转换</a:t>
            </a:r>
            <a:endParaRPr lang="en-US" altLang="zh-CN" dirty="0">
              <a:solidFill>
                <a:srgbClr val="FFC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961700"/>
            <a:ext cx="10972800" cy="4530725"/>
          </a:xfrm>
        </p:spPr>
        <p:txBody>
          <a:bodyPr/>
          <a:lstStyle/>
          <a:p>
            <a:r>
              <a:rPr lang="zh-CN" altLang="zh-CN" sz="2400" dirty="0">
                <a:latin typeface="楷体" pitchFamily="49" charset="-122"/>
                <a:ea typeface="楷体" pitchFamily="49" charset="-122"/>
              </a:rPr>
              <a:t>页面大小为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4KB</a:t>
            </a:r>
            <a:r>
              <a:rPr lang="zh-CN" altLang="zh-CN" sz="2400" dirty="0">
                <a:latin typeface="楷体" pitchFamily="49" charset="-122"/>
                <a:ea typeface="楷体" pitchFamily="49" charset="-122"/>
              </a:rPr>
              <a:t>，虚地址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2362H</a:t>
            </a:r>
            <a:r>
              <a:rPr lang="zh-CN" altLang="zh-CN" sz="2400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1565H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的物理地址分别是？页表如下</a:t>
            </a:r>
          </a:p>
          <a:p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343319"/>
              </p:ext>
            </p:extLst>
          </p:nvPr>
        </p:nvGraphicFramePr>
        <p:xfrm>
          <a:off x="3705029" y="1472590"/>
          <a:ext cx="3410826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8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页号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页框</a:t>
                      </a:r>
                      <a:r>
                        <a:rPr lang="en-US" sz="1800" kern="100" dirty="0">
                          <a:effectLst/>
                        </a:rPr>
                        <a:t> (Page Frame) </a:t>
                      </a:r>
                      <a:r>
                        <a:rPr lang="zh-CN" sz="1800" kern="100" dirty="0">
                          <a:effectLst/>
                        </a:rPr>
                        <a:t>号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101H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+mn-ea"/>
                        </a:rPr>
                        <a:t>102H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254H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983511" y="128941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grpSp>
        <p:nvGrpSpPr>
          <p:cNvPr id="7" name="组合 1"/>
          <p:cNvGrpSpPr>
            <a:grpSpLocks/>
          </p:cNvGrpSpPr>
          <p:nvPr/>
        </p:nvGrpSpPr>
        <p:grpSpPr bwMode="auto">
          <a:xfrm>
            <a:off x="2391106" y="2869327"/>
            <a:ext cx="7662041" cy="3476875"/>
            <a:chOff x="3095625" y="1079500"/>
            <a:chExt cx="5776913" cy="398303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25" y="1079500"/>
              <a:ext cx="5776913" cy="398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089400" y="3937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CC6600"/>
                  </a:solidFill>
                  <a:latin typeface="Garamond" pitchFamily="18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6667500" y="2654300"/>
              <a:ext cx="304800" cy="304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CC6600"/>
                  </a:solidFill>
                  <a:latin typeface="Garamond" pitchFamily="18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 rot="10800000">
              <a:off x="5372100" y="4267200"/>
              <a:ext cx="2184400" cy="228600"/>
            </a:xfrm>
            <a:prstGeom prst="rightArrow">
              <a:avLst>
                <a:gd name="adj1" fmla="val 37509"/>
                <a:gd name="adj2" fmla="val 119489"/>
              </a:avLst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9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Implementation of Page Table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Page table is kept in main memory</a:t>
            </a:r>
          </a:p>
          <a:p>
            <a:r>
              <a:rPr lang="en-US" altLang="zh-CN" dirty="0">
                <a:solidFill>
                  <a:srgbClr val="3366FF"/>
                </a:solidFill>
              </a:rPr>
              <a:t>Page-table base register (PTBR) </a:t>
            </a:r>
            <a:r>
              <a:rPr lang="en-US" altLang="zh-CN" dirty="0"/>
              <a:t>points to the page table</a:t>
            </a:r>
            <a:r>
              <a:rPr lang="zh-CN" altLang="en-US" dirty="0">
                <a:ea typeface="宋体" pitchFamily="2" charset="-122"/>
              </a:rPr>
              <a:t>，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</a:rPr>
              <a:t>x86: cr3</a:t>
            </a:r>
            <a:endParaRPr lang="zh-CN" altLang="en-US" sz="2800" dirty="0">
              <a:solidFill>
                <a:srgbClr val="FF0000"/>
              </a:solidFill>
              <a:ea typeface="宋体" pitchFamily="2" charset="-122"/>
            </a:endParaRPr>
          </a:p>
          <a:p>
            <a:r>
              <a:rPr lang="en-US" altLang="zh-CN" dirty="0">
                <a:solidFill>
                  <a:srgbClr val="3366FF"/>
                </a:solidFill>
              </a:rPr>
              <a:t>Page-table length register (PTLR) </a:t>
            </a:r>
            <a:r>
              <a:rPr lang="en-US" altLang="zh-CN" dirty="0"/>
              <a:t>indicates size of the page table</a:t>
            </a:r>
          </a:p>
          <a:p>
            <a:r>
              <a:rPr lang="en-US" altLang="zh-CN" dirty="0"/>
              <a:t>In this scheme every data/instruction access requires </a:t>
            </a:r>
            <a:r>
              <a:rPr lang="en-US" altLang="zh-CN" dirty="0">
                <a:solidFill>
                  <a:srgbClr val="FF0000"/>
                </a:solidFill>
              </a:rPr>
              <a:t>two memory accesses</a:t>
            </a:r>
            <a:r>
              <a:rPr lang="en-US" altLang="zh-CN" dirty="0"/>
              <a:t>.  One for the page table and one for the data/instruction.</a:t>
            </a:r>
          </a:p>
          <a:p>
            <a:r>
              <a:rPr lang="en-US" altLang="zh-CN" dirty="0"/>
              <a:t>The two memory access problem can be solved by the use of a special fast-lookup hardware </a:t>
            </a:r>
            <a:r>
              <a:rPr lang="en-US" altLang="zh-CN" dirty="0">
                <a:solidFill>
                  <a:srgbClr val="FF0000"/>
                </a:solidFill>
              </a:rPr>
              <a:t>cache</a:t>
            </a:r>
            <a:r>
              <a:rPr lang="en-US" altLang="zh-CN" dirty="0"/>
              <a:t> called </a:t>
            </a:r>
            <a:r>
              <a:rPr lang="en-US" altLang="zh-CN" dirty="0">
                <a:solidFill>
                  <a:srgbClr val="FF0000"/>
                </a:solidFill>
              </a:rPr>
              <a:t>associative memory</a:t>
            </a:r>
            <a:r>
              <a:rPr lang="en-US" altLang="zh-CN" dirty="0">
                <a:solidFill>
                  <a:srgbClr val="3366FF"/>
                </a:solidFill>
              </a:rPr>
              <a:t> </a:t>
            </a:r>
            <a:r>
              <a:rPr lang="en-US" altLang="zh-CN" dirty="0"/>
              <a:t>or </a:t>
            </a:r>
            <a:r>
              <a:rPr lang="en-US" altLang="zh-CN" dirty="0">
                <a:solidFill>
                  <a:srgbClr val="FF0000"/>
                </a:solidFill>
              </a:rPr>
              <a:t>translation look-aside buffers (TLBs)</a:t>
            </a:r>
            <a:r>
              <a:rPr lang="en-US" altLang="zh-CN" dirty="0">
                <a:latin typeface="Times New Roman" pitchFamily="18" charset="0"/>
              </a:rPr>
              <a:t> 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联想寄存器、快表）</a:t>
            </a:r>
            <a:endParaRPr lang="en-US" altLang="zh-CN" dirty="0">
              <a:solidFill>
                <a:srgbClr val="3366FF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dirty="0"/>
              <a:t>Some TLBs store </a:t>
            </a:r>
            <a:r>
              <a:rPr lang="en-US" altLang="zh-CN" dirty="0">
                <a:solidFill>
                  <a:srgbClr val="3366FF"/>
                </a:solidFill>
              </a:rPr>
              <a:t>address-space identifiers (ASIDs) </a:t>
            </a:r>
            <a:r>
              <a:rPr lang="en-US" altLang="zh-CN" dirty="0"/>
              <a:t>in each TLB entry – uniquely identifies each process to provide address-space protection for that process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Associative Memory</a:t>
            </a:r>
          </a:p>
        </p:txBody>
      </p:sp>
      <p:sp>
        <p:nvSpPr>
          <p:cNvPr id="40963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Associative memory – parallel search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>
              <a:buFont typeface="Monotype Sorts" pitchFamily="2" charset="2"/>
              <a:buNone/>
            </a:pPr>
            <a:r>
              <a:rPr lang="en-US" altLang="zh-CN" sz="2000" dirty="0"/>
              <a:t>	Address translation (p, d)</a:t>
            </a:r>
          </a:p>
          <a:p>
            <a:pPr marL="628650" lvl="1"/>
            <a:r>
              <a:rPr lang="en-US" altLang="zh-CN" sz="2000" dirty="0"/>
              <a:t>If p is in associative register, get frame # out</a:t>
            </a:r>
          </a:p>
          <a:p>
            <a:pPr marL="628650" lvl="1"/>
            <a:r>
              <a:rPr lang="en-US" altLang="zh-CN" sz="2000" dirty="0"/>
              <a:t>Otherwise get frame # from page table in memory</a:t>
            </a:r>
          </a:p>
          <a:p>
            <a:pPr marL="628650" lvl="1"/>
            <a:endParaRPr lang="en-US" altLang="zh-CN" sz="2000" dirty="0"/>
          </a:p>
        </p:txBody>
      </p:sp>
      <p:sp>
        <p:nvSpPr>
          <p:cNvPr id="40964" name="Rectangle 2052"/>
          <p:cNvSpPr>
            <a:spLocks noChangeArrowheads="1"/>
          </p:cNvSpPr>
          <p:nvPr/>
        </p:nvSpPr>
        <p:spPr bwMode="auto">
          <a:xfrm>
            <a:off x="4583113" y="2105025"/>
            <a:ext cx="2895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40965" name="Line 2053"/>
          <p:cNvSpPr>
            <a:spLocks noChangeShapeType="1"/>
          </p:cNvSpPr>
          <p:nvPr/>
        </p:nvSpPr>
        <p:spPr bwMode="auto">
          <a:xfrm>
            <a:off x="6030913" y="164782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6" name="Line 2054"/>
          <p:cNvSpPr>
            <a:spLocks noChangeShapeType="1"/>
          </p:cNvSpPr>
          <p:nvPr/>
        </p:nvSpPr>
        <p:spPr bwMode="auto">
          <a:xfrm>
            <a:off x="4583113" y="24098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7" name="Line 2055"/>
          <p:cNvSpPr>
            <a:spLocks noChangeShapeType="1"/>
          </p:cNvSpPr>
          <p:nvPr/>
        </p:nvSpPr>
        <p:spPr bwMode="auto">
          <a:xfrm>
            <a:off x="4583113" y="2714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8" name="Line 2056"/>
          <p:cNvSpPr>
            <a:spLocks noChangeShapeType="1"/>
          </p:cNvSpPr>
          <p:nvPr/>
        </p:nvSpPr>
        <p:spPr bwMode="auto">
          <a:xfrm>
            <a:off x="4583113" y="3095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9" name="Rectangle 2057"/>
          <p:cNvSpPr>
            <a:spLocks noChangeArrowheads="1"/>
          </p:cNvSpPr>
          <p:nvPr/>
        </p:nvSpPr>
        <p:spPr bwMode="auto">
          <a:xfrm>
            <a:off x="4887913" y="1724025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lang="en-US" altLang="zh-CN" sz="1400">
                <a:latin typeface="Helvetica" pitchFamily="34" charset="0"/>
              </a:rPr>
              <a:t>Page #</a:t>
            </a:r>
          </a:p>
        </p:txBody>
      </p:sp>
      <p:sp>
        <p:nvSpPr>
          <p:cNvPr id="40970" name="Rectangle 2058"/>
          <p:cNvSpPr>
            <a:spLocks noChangeArrowheads="1"/>
          </p:cNvSpPr>
          <p:nvPr/>
        </p:nvSpPr>
        <p:spPr bwMode="auto">
          <a:xfrm>
            <a:off x="6259513" y="1724025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lang="en-US" altLang="zh-CN" sz="1400">
                <a:latin typeface="Helvetica" pitchFamily="34" charset="0"/>
              </a:rPr>
              <a:t>Frame #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Paging Hardware With TLB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30" y="967936"/>
            <a:ext cx="7532873" cy="529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Effective Access Time</a:t>
            </a:r>
            <a:r>
              <a:rPr lang="zh-CN" altLang="en-US" dirty="0">
                <a:solidFill>
                  <a:srgbClr val="FFC000"/>
                </a:solidFill>
              </a:rPr>
              <a:t>（有效访问时间）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/>
              <a:t>Associative Lookup = 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 </a:t>
            </a:r>
            <a:r>
              <a:rPr lang="en-US" altLang="zh-CN" sz="2400" dirty="0">
                <a:sym typeface="Symbol" pitchFamily="18" charset="2"/>
              </a:rPr>
              <a:t>time unit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sym typeface="Symbol" pitchFamily="18" charset="2"/>
              </a:rPr>
              <a:t>（快表访问时间）</a:t>
            </a:r>
            <a:endParaRPr lang="en-US" altLang="zh-CN" sz="2400" dirty="0">
              <a:latin typeface="楷体" pitchFamily="49" charset="-122"/>
              <a:ea typeface="楷体" pitchFamily="49" charset="-122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>
                <a:sym typeface="Symbol" pitchFamily="18" charset="2"/>
              </a:rPr>
              <a:t>Assume memory cycle time is 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t 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sym typeface="Symbol" pitchFamily="18" charset="2"/>
              </a:rPr>
              <a:t>（内存访问时间）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Hit ratio</a:t>
            </a:r>
            <a:r>
              <a:rPr lang="zh-CN" altLang="en-US" sz="2400" dirty="0">
                <a:solidFill>
                  <a:srgbClr val="FF0000"/>
                </a:solidFill>
                <a:ea typeface="楷体_GB2312" pitchFamily="49" charset="-122"/>
                <a:sym typeface="Symbol" pitchFamily="18" charset="2"/>
              </a:rPr>
              <a:t>（命中率）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sz="2400" dirty="0">
                <a:sym typeface="Symbol" pitchFamily="18" charset="2"/>
              </a:rPr>
              <a:t>– percentage of times that a page number is found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>
                <a:sym typeface="Symbol" pitchFamily="18" charset="2"/>
              </a:rPr>
              <a:t>Hit ratio = </a:t>
            </a:r>
            <a:endParaRPr lang="en-US" altLang="zh-CN" sz="2400" dirty="0">
              <a:ea typeface="宋体" pitchFamily="2" charset="-122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>
                <a:solidFill>
                  <a:srgbClr val="3366FF"/>
                </a:solidFill>
                <a:sym typeface="Symbol" pitchFamily="18" charset="2"/>
              </a:rPr>
              <a:t>Effective Access Time </a:t>
            </a:r>
            <a:r>
              <a:rPr lang="en-US" altLang="zh-CN" sz="2400" dirty="0">
                <a:sym typeface="Symbol" pitchFamily="18" charset="2"/>
              </a:rPr>
              <a:t>(EAT)</a:t>
            </a:r>
          </a:p>
          <a:p>
            <a:pPr>
              <a:buNone/>
              <a:tabLst>
                <a:tab pos="2063750" algn="l"/>
                <a:tab pos="2568575" algn="l"/>
              </a:tabLst>
            </a:pPr>
            <a:r>
              <a:rPr lang="en-US" altLang="zh-CN" sz="2400" dirty="0"/>
              <a:t>	</a:t>
            </a:r>
            <a:r>
              <a:rPr lang="en-US" altLang="zh-CN" sz="2400" i="1" dirty="0">
                <a:solidFill>
                  <a:srgbClr val="FF0000"/>
                </a:solidFill>
              </a:rPr>
              <a:t>EAT</a:t>
            </a:r>
            <a:r>
              <a:rPr lang="en-US" altLang="zh-CN" sz="2400" dirty="0">
                <a:solidFill>
                  <a:srgbClr val="FF0000"/>
                </a:solidFill>
              </a:rPr>
              <a:t> = (t+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)  + ( t + t + ) (1 – 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</a:p>
          <a:p>
            <a:pPr>
              <a:buNone/>
              <a:tabLst>
                <a:tab pos="2063750" algn="l"/>
                <a:tab pos="2568575" algn="l"/>
              </a:tabLst>
            </a:pPr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Effective Access Time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Example</a:t>
            </a:r>
            <a:r>
              <a:rPr lang="zh-CN" altLang="en-US" sz="2400" dirty="0">
                <a:latin typeface="Times New Roman" pitchFamily="18" charset="0"/>
                <a:sym typeface="Symbol" pitchFamily="18" charset="2"/>
              </a:rPr>
              <a:t>：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(hit ratio)</a:t>
            </a:r>
            <a:r>
              <a:rPr lang="zh-CN" altLang="en-US" sz="2400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80%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 , (TLB) =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ns,    memory access time=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100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 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Effective Access Time (EAT) </a:t>
            </a:r>
          </a:p>
          <a:p>
            <a:pPr>
              <a:buNone/>
            </a:pPr>
            <a:r>
              <a:rPr lang="en-US" altLang="zh-CN" sz="2400" dirty="0">
                <a:latin typeface="Times New Roman" pitchFamily="18" charset="0"/>
              </a:rPr>
              <a:t>	EAT = (100 + 2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)*0.8 + (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100+100+2) *(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1 – 0.8)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		 =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122 ns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 (nanoseconds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  <a:sym typeface="Symbol" pitchFamily="18" charset="2"/>
              </a:rPr>
              <a:t>，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纳秒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)</a:t>
            </a:r>
          </a:p>
          <a:p>
            <a:r>
              <a:rPr lang="en-US" altLang="zh-CN" sz="2800" dirty="0">
                <a:latin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</a:rPr>
              <a:t>No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associative registers</a:t>
            </a:r>
            <a:endParaRPr lang="en-US" altLang="zh-CN" sz="2800" dirty="0">
              <a:solidFill>
                <a:srgbClr val="FF0000"/>
              </a:solidFill>
              <a:latin typeface="Times New Roman" pitchFamily="18" charset="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EAT=2*(memory access time)=100+100=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200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ns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95771" y="2685143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TLB</a:t>
            </a:r>
            <a:r>
              <a:rPr lang="zh-CN" altLang="en-US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时间忽略不计的情况</a:t>
            </a:r>
            <a:r>
              <a:rPr lang="en-US" altLang="zh-CN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:120ns</a:t>
            </a:r>
            <a:endParaRPr lang="zh-CN" altLang="en-US" sz="20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Memory Protection</a:t>
            </a:r>
          </a:p>
        </p:txBody>
      </p:sp>
      <p:sp>
        <p:nvSpPr>
          <p:cNvPr id="45059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Memory protection implemented by associating protection </a:t>
            </a:r>
            <a:r>
              <a:rPr lang="en-US" altLang="zh-CN" sz="2400" dirty="0">
                <a:solidFill>
                  <a:srgbClr val="FF0000"/>
                </a:solidFill>
              </a:rPr>
              <a:t>bit with each frame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>
                <a:solidFill>
                  <a:srgbClr val="3366FF"/>
                </a:solidFill>
              </a:rPr>
              <a:t>Valid-invalid </a:t>
            </a:r>
            <a:r>
              <a:rPr lang="en-US" altLang="zh-CN" sz="2400" dirty="0"/>
              <a:t>bit attached to </a:t>
            </a:r>
            <a:r>
              <a:rPr lang="en-US" altLang="zh-CN" sz="2400" dirty="0">
                <a:solidFill>
                  <a:srgbClr val="FF0000"/>
                </a:solidFill>
              </a:rPr>
              <a:t>each entry </a:t>
            </a:r>
            <a:r>
              <a:rPr lang="en-US" altLang="zh-CN" sz="2400" dirty="0"/>
              <a:t>in the page table:</a:t>
            </a:r>
          </a:p>
          <a:p>
            <a:pPr lvl="1"/>
            <a:r>
              <a:rPr lang="en-US" altLang="zh-CN" sz="2000" dirty="0"/>
              <a:t>“valid” indicates that the associated page is in the process’ logical address space, and is thus a legal page</a:t>
            </a:r>
          </a:p>
          <a:p>
            <a:pPr lvl="1"/>
            <a:r>
              <a:rPr lang="en-US" altLang="zh-CN" sz="2000" dirty="0"/>
              <a:t>“invalid” indicates that the page is not in the process’ logical address space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Valid (v) or Invalid (i) Bit In A Page Table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91" y="1030548"/>
            <a:ext cx="6762750" cy="52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Rectangle 5"/>
          <p:cNvSpPr>
            <a:spLocks noChangeArrowheads="1"/>
          </p:cNvSpPr>
          <p:nvPr/>
        </p:nvSpPr>
        <p:spPr bwMode="auto">
          <a:xfrm>
            <a:off x="3154366" y="5481638"/>
            <a:ext cx="4562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kumimoji="1" lang="en-US" altLang="zh-CN" b="1" dirty="0">
                <a:solidFill>
                  <a:srgbClr val="3366FF"/>
                </a:solidFill>
              </a:rPr>
              <a:t>Page-table length register (PTLR)</a:t>
            </a:r>
            <a:endParaRPr kumimoji="1" lang="zh-CN" altLang="en-US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dirty="0">
                <a:solidFill>
                  <a:srgbClr val="FF0000"/>
                </a:solidFill>
              </a:rPr>
              <a:t> </a:t>
            </a:r>
            <a:r>
              <a:rPr lang="en-US" altLang="zh-CN" b="0" dirty="0">
                <a:solidFill>
                  <a:srgbClr val="FF0000"/>
                </a:solidFill>
              </a:rPr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Program must be </a:t>
            </a:r>
            <a:r>
              <a:rPr lang="en-US" altLang="zh-CN" sz="2400" dirty="0">
                <a:solidFill>
                  <a:srgbClr val="FF0000"/>
                </a:solidFill>
              </a:rPr>
              <a:t>brought (from disk)  into memory </a:t>
            </a:r>
            <a:r>
              <a:rPr lang="en-US" altLang="zh-CN" sz="2400" dirty="0"/>
              <a:t>and placed within a process for it to be run</a:t>
            </a:r>
          </a:p>
          <a:p>
            <a:r>
              <a:rPr lang="en-US" altLang="zh-CN" sz="2400" dirty="0"/>
              <a:t>Main memory and registers are only storage CPU can access directly</a:t>
            </a:r>
          </a:p>
          <a:p>
            <a:r>
              <a:rPr lang="en-US" altLang="zh-CN" sz="2400" dirty="0"/>
              <a:t>Register access in one CPU clock (or less)</a:t>
            </a:r>
          </a:p>
          <a:p>
            <a:r>
              <a:rPr lang="en-US" altLang="zh-CN" sz="2400" dirty="0"/>
              <a:t>Main memory can take many cycles</a:t>
            </a:r>
          </a:p>
          <a:p>
            <a:r>
              <a:rPr lang="en-US" altLang="zh-CN" sz="2400" dirty="0">
                <a:solidFill>
                  <a:srgbClr val="3366FF"/>
                </a:solidFill>
              </a:rPr>
              <a:t>Cache </a:t>
            </a:r>
            <a:r>
              <a:rPr lang="en-US" altLang="zh-CN" sz="2400" dirty="0"/>
              <a:t>sits between main memory and CPU registers</a:t>
            </a:r>
          </a:p>
          <a:p>
            <a:r>
              <a:rPr lang="en-US" altLang="zh-CN" sz="2400" dirty="0"/>
              <a:t>Protection of memory required to ensure correct operation</a:t>
            </a:r>
          </a:p>
          <a:p>
            <a:pPr>
              <a:buFont typeface="Monotype Sorts" pitchFamily="2" charset="2"/>
              <a:buNone/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Shared Pages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altLang="zh-CN" sz="2000" dirty="0"/>
              <a:t>One copy of read-only (reentrant) code shared among processes (i.e., text editors, compilers, window systems).</a:t>
            </a:r>
          </a:p>
          <a:p>
            <a:pPr lvl="1"/>
            <a:r>
              <a:rPr lang="en-US" altLang="zh-CN" sz="2000" dirty="0"/>
              <a:t>Shared code must appear in same location in the logical address space of all processes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dirty="0">
                <a:solidFill>
                  <a:srgbClr val="3366FF"/>
                </a:solidFill>
              </a:rPr>
              <a:t>Private code and data </a:t>
            </a:r>
          </a:p>
          <a:p>
            <a:pPr lvl="1"/>
            <a:r>
              <a:rPr lang="en-US" altLang="zh-CN" sz="2000" dirty="0"/>
              <a:t>Each process keeps a separate copy of the code and data</a:t>
            </a:r>
          </a:p>
          <a:p>
            <a:pPr lvl="1"/>
            <a:r>
              <a:rPr lang="en-US" altLang="zh-CN" sz="2000" dirty="0"/>
              <a:t>The pages for the private code and data can appear anywhere in the logical address space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Reentrant Code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重入代码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、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Pure Code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纯代码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Shared Pages Example</a:t>
            </a:r>
            <a:endParaRPr lang="en-US" altLang="zh-CN" sz="2400" b="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676650" y="1447800"/>
            <a:ext cx="4814888" cy="4724400"/>
            <a:chOff x="2152650" y="1447800"/>
            <a:chExt cx="4814888" cy="4724400"/>
          </a:xfrm>
        </p:grpSpPr>
        <p:pic>
          <p:nvPicPr>
            <p:cNvPr id="4813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650" y="1447800"/>
              <a:ext cx="4814888" cy="472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椭圆 1"/>
            <p:cNvSpPr/>
            <p:nvPr/>
          </p:nvSpPr>
          <p:spPr bwMode="auto">
            <a:xfrm>
              <a:off x="3220872" y="1692324"/>
              <a:ext cx="518615" cy="77792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Verdana" charset="0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5079242" y="3109416"/>
              <a:ext cx="518615" cy="77792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Verdana" charset="0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3220871" y="4590198"/>
              <a:ext cx="518615" cy="77792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Verdana" charset="0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Structure of the Page Table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楷体" pitchFamily="49" charset="-122"/>
              </a:rPr>
              <a:t>1. Hierarchical Paging	</a:t>
            </a:r>
            <a:r>
              <a:rPr lang="zh-CN" altLang="en-US" sz="2400" dirty="0">
                <a:ea typeface="楷体" pitchFamily="49" charset="-122"/>
              </a:rPr>
              <a:t>分级页表</a:t>
            </a:r>
          </a:p>
          <a:p>
            <a:r>
              <a:rPr lang="en-US" altLang="zh-CN" sz="2400" dirty="0">
                <a:ea typeface="楷体" pitchFamily="49" charset="-122"/>
              </a:rPr>
              <a:t>2. Hashed Page Tables	</a:t>
            </a:r>
            <a:r>
              <a:rPr lang="zh-CN" altLang="en-US" sz="2400" dirty="0">
                <a:ea typeface="楷体" pitchFamily="49" charset="-122"/>
              </a:rPr>
              <a:t>哈希页表</a:t>
            </a:r>
          </a:p>
          <a:p>
            <a:r>
              <a:rPr lang="en-US" altLang="zh-CN" sz="2400" dirty="0">
                <a:ea typeface="楷体" pitchFamily="49" charset="-122"/>
              </a:rPr>
              <a:t>3. Inverted Page Tables	</a:t>
            </a:r>
            <a:r>
              <a:rPr lang="zh-CN" altLang="en-US" sz="2400" dirty="0">
                <a:ea typeface="楷体" pitchFamily="49" charset="-122"/>
              </a:rPr>
              <a:t>反向</a:t>
            </a:r>
            <a:r>
              <a:rPr lang="en-US" altLang="zh-CN" sz="2400" dirty="0">
                <a:ea typeface="楷体" pitchFamily="49" charset="-122"/>
              </a:rPr>
              <a:t>(</a:t>
            </a:r>
            <a:r>
              <a:rPr lang="zh-CN" altLang="en-US" sz="2400" dirty="0">
                <a:ea typeface="楷体" pitchFamily="49" charset="-122"/>
              </a:rPr>
              <a:t>反置</a:t>
            </a:r>
            <a:r>
              <a:rPr lang="en-US" altLang="zh-CN" sz="2400" dirty="0">
                <a:ea typeface="楷体" pitchFamily="49" charset="-122"/>
              </a:rPr>
              <a:t>)</a:t>
            </a:r>
            <a:r>
              <a:rPr lang="zh-CN" altLang="en-US" sz="2400" dirty="0">
                <a:ea typeface="楷体" pitchFamily="49" charset="-122"/>
              </a:rPr>
              <a:t>页表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1. Hierarchical Page Tables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楷体" pitchFamily="49" charset="-122"/>
              </a:rPr>
              <a:t>x86</a:t>
            </a:r>
            <a:r>
              <a:rPr lang="zh-CN" altLang="en-US" sz="2400" dirty="0">
                <a:ea typeface="楷体" pitchFamily="49" charset="-122"/>
              </a:rPr>
              <a:t>的逻辑地址空间有2</a:t>
            </a:r>
            <a:r>
              <a:rPr lang="zh-CN" altLang="en-US" sz="2400" baseline="30000" dirty="0">
                <a:ea typeface="楷体" pitchFamily="49" charset="-122"/>
              </a:rPr>
              <a:t>32</a:t>
            </a:r>
            <a:r>
              <a:rPr lang="en-US" altLang="zh-CN" sz="2400" dirty="0">
                <a:ea typeface="楷体" pitchFamily="49" charset="-122"/>
              </a:rPr>
              <a:t>Byte，</a:t>
            </a:r>
            <a:r>
              <a:rPr lang="zh-CN" altLang="en-US" sz="2400" dirty="0">
                <a:ea typeface="楷体" pitchFamily="49" charset="-122"/>
              </a:rPr>
              <a:t>如页面大小为4</a:t>
            </a:r>
            <a:r>
              <a:rPr lang="en-US" altLang="zh-CN" sz="2400" dirty="0">
                <a:ea typeface="楷体" pitchFamily="49" charset="-122"/>
              </a:rPr>
              <a:t>KB（2</a:t>
            </a:r>
            <a:r>
              <a:rPr lang="en-US" altLang="zh-CN" sz="2400" baseline="30000" dirty="0">
                <a:ea typeface="楷体" pitchFamily="49" charset="-122"/>
              </a:rPr>
              <a:t>12</a:t>
            </a:r>
            <a:r>
              <a:rPr lang="en-US" altLang="zh-CN" sz="2400" dirty="0">
                <a:ea typeface="楷体" pitchFamily="49" charset="-122"/>
              </a:rPr>
              <a:t>Byte），</a:t>
            </a:r>
            <a:r>
              <a:rPr lang="zh-CN" altLang="en-US" sz="2400" dirty="0">
                <a:ea typeface="楷体" pitchFamily="49" charset="-122"/>
              </a:rPr>
              <a:t>则页表项最多有1</a:t>
            </a:r>
            <a:r>
              <a:rPr lang="en-US" altLang="zh-CN" sz="2400" dirty="0">
                <a:ea typeface="楷体" pitchFamily="49" charset="-122"/>
              </a:rPr>
              <a:t>M（2</a:t>
            </a:r>
            <a:r>
              <a:rPr lang="en-US" altLang="zh-CN" sz="2400" baseline="30000" dirty="0">
                <a:ea typeface="楷体" pitchFamily="49" charset="-122"/>
              </a:rPr>
              <a:t>20</a:t>
            </a:r>
            <a:r>
              <a:rPr lang="en-US" altLang="zh-CN" sz="2400" dirty="0">
                <a:ea typeface="楷体" pitchFamily="49" charset="-122"/>
              </a:rPr>
              <a:t>）</a:t>
            </a:r>
            <a:r>
              <a:rPr lang="zh-CN" altLang="en-US" sz="2400" dirty="0">
                <a:ea typeface="楷体" pitchFamily="49" charset="-122"/>
              </a:rPr>
              <a:t>个，每个页表项占用4</a:t>
            </a:r>
            <a:r>
              <a:rPr lang="en-US" altLang="zh-CN" sz="2400" dirty="0">
                <a:ea typeface="楷体" pitchFamily="49" charset="-122"/>
              </a:rPr>
              <a:t>Byte，</a:t>
            </a:r>
            <a:r>
              <a:rPr lang="zh-CN" altLang="en-US" sz="2400" dirty="0">
                <a:ea typeface="楷体" pitchFamily="49" charset="-122"/>
              </a:rPr>
              <a:t>故每个进程的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页表占用4</a:t>
            </a: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MB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内存空间</a:t>
            </a:r>
            <a:r>
              <a:rPr lang="zh-CN" altLang="en-US" sz="2400" dirty="0">
                <a:ea typeface="楷体" pitchFamily="49" charset="-122"/>
              </a:rPr>
              <a:t>，还要求是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连续</a:t>
            </a:r>
            <a:r>
              <a:rPr lang="zh-CN" altLang="en-US" sz="2400" dirty="0">
                <a:ea typeface="楷体" pitchFamily="49" charset="-122"/>
              </a:rPr>
              <a:t>的，显然这是不现实的。 </a:t>
            </a:r>
            <a:endParaRPr lang="en-US" altLang="zh-CN" sz="2400" dirty="0">
              <a:ea typeface="楷体" pitchFamily="49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 sz="2400" dirty="0"/>
          </a:p>
          <a:p>
            <a:r>
              <a:rPr lang="en-US" altLang="zh-CN" sz="2000" dirty="0"/>
              <a:t>Break up the logical address space into multiple page tables</a:t>
            </a:r>
          </a:p>
          <a:p>
            <a:r>
              <a:rPr lang="en-US" altLang="zh-CN" sz="2000" dirty="0"/>
              <a:t>A simple technique is a two-level page table</a:t>
            </a:r>
          </a:p>
          <a:p>
            <a:endParaRPr lang="en-US" altLang="zh-CN" sz="2000" dirty="0">
              <a:solidFill>
                <a:srgbClr val="FF0000"/>
              </a:solidFill>
              <a:latin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</a:rPr>
              <a:t>Linux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</a:rPr>
              <a:t>：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00FF"/>
                </a:solidFill>
              </a:rPr>
              <a:t>four</a:t>
            </a:r>
            <a:r>
              <a:rPr lang="en-US" altLang="zh-CN" sz="2000" dirty="0"/>
              <a:t>-level page table 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</a:rPr>
              <a:t>Windows</a:t>
            </a:r>
            <a:r>
              <a:rPr lang="zh-CN" altLang="en-US" sz="2000" dirty="0"/>
              <a:t>：</a:t>
            </a:r>
            <a:r>
              <a:rPr lang="en-US" altLang="zh-CN" sz="2000" dirty="0">
                <a:solidFill>
                  <a:srgbClr val="0000FF"/>
                </a:solidFill>
              </a:rPr>
              <a:t>two</a:t>
            </a:r>
            <a:r>
              <a:rPr lang="en-US" altLang="zh-CN" sz="2000" dirty="0"/>
              <a:t>-level page table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Two-Level Page-Table Scheme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1011238"/>
            <a:ext cx="4906962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Two-Level Paging Example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800" dirty="0"/>
              <a:t>A logical address (on 32-bit machine with 4K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800" dirty="0"/>
              <a:t>a page number consisting of </a:t>
            </a:r>
            <a:r>
              <a:rPr lang="en-US" altLang="zh-CN" sz="1800" dirty="0">
                <a:solidFill>
                  <a:srgbClr val="FF0000"/>
                </a:solidFill>
              </a:rPr>
              <a:t>20 bits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800" dirty="0"/>
              <a:t>a page offset consisting of </a:t>
            </a:r>
            <a:r>
              <a:rPr lang="en-US" altLang="zh-CN" sz="1800" dirty="0">
                <a:solidFill>
                  <a:srgbClr val="FF0000"/>
                </a:solidFill>
              </a:rPr>
              <a:t>12 bits</a:t>
            </a:r>
          </a:p>
          <a:p>
            <a:pPr>
              <a:lnSpc>
                <a:spcPct val="90000"/>
              </a:lnSpc>
            </a:pPr>
            <a:r>
              <a:rPr lang="en-US" altLang="zh-CN" sz="1800" dirty="0"/>
              <a:t>Since the page table is paged, the page number is further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800" dirty="0"/>
              <a:t>a 10-bit page number 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800" dirty="0"/>
              <a:t>a 10-bit page offset</a:t>
            </a:r>
          </a:p>
          <a:p>
            <a:pPr>
              <a:lnSpc>
                <a:spcPct val="90000"/>
              </a:lnSpc>
            </a:pPr>
            <a:r>
              <a:rPr lang="en-US" altLang="zh-CN" sz="1800" dirty="0"/>
              <a:t>Thus, a logical address is as follows:</a:t>
            </a:r>
            <a:br>
              <a:rPr lang="en-US" altLang="zh-CN" sz="1800" dirty="0"/>
            </a:b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r>
              <a:rPr lang="en-US" altLang="zh-CN" sz="1800" dirty="0"/>
              <a:t>where</a:t>
            </a:r>
            <a:r>
              <a:rPr lang="en-US" altLang="zh-CN" sz="1800" i="1" dirty="0"/>
              <a:t> p</a:t>
            </a:r>
            <a:r>
              <a:rPr lang="en-US" altLang="zh-CN" sz="1800" i="1" baseline="-25000" dirty="0"/>
              <a:t>1</a:t>
            </a:r>
            <a:r>
              <a:rPr lang="en-US" altLang="zh-CN" sz="1800" dirty="0"/>
              <a:t> is an index into the </a:t>
            </a:r>
            <a:r>
              <a:rPr lang="en-US" altLang="zh-CN" sz="1800" dirty="0">
                <a:solidFill>
                  <a:srgbClr val="FF0000"/>
                </a:solidFill>
              </a:rPr>
              <a:t>outer page table</a:t>
            </a:r>
            <a:r>
              <a:rPr lang="en-US" altLang="zh-CN" sz="1800" dirty="0"/>
              <a:t>, and </a:t>
            </a:r>
            <a:r>
              <a:rPr lang="en-US" altLang="zh-CN" sz="1800" i="1" dirty="0"/>
              <a:t>p</a:t>
            </a:r>
            <a:r>
              <a:rPr lang="en-US" altLang="zh-CN" sz="1800" i="1" baseline="-25000" dirty="0"/>
              <a:t>2</a:t>
            </a:r>
            <a:r>
              <a:rPr lang="en-US" altLang="zh-CN" sz="1800" dirty="0"/>
              <a:t> is the displacement within the page of the page table</a:t>
            </a:r>
          </a:p>
        </p:txBody>
      </p:sp>
      <p:grpSp>
        <p:nvGrpSpPr>
          <p:cNvPr id="52228" name="Group 16"/>
          <p:cNvGrpSpPr>
            <a:grpSpLocks/>
          </p:cNvGrpSpPr>
          <p:nvPr/>
        </p:nvGrpSpPr>
        <p:grpSpPr bwMode="auto">
          <a:xfrm>
            <a:off x="4143375" y="4275141"/>
            <a:ext cx="3263900" cy="1373187"/>
            <a:chOff x="2911" y="2684"/>
            <a:chExt cx="2056" cy="865"/>
          </a:xfrm>
        </p:grpSpPr>
        <p:sp>
          <p:nvSpPr>
            <p:cNvPr id="52229" name="Rectangle 4"/>
            <p:cNvSpPr>
              <a:spLocks noChangeArrowheads="1"/>
            </p:cNvSpPr>
            <p:nvPr/>
          </p:nvSpPr>
          <p:spPr bwMode="auto">
            <a:xfrm>
              <a:off x="3011" y="2956"/>
              <a:ext cx="1956" cy="2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2230" name="Line 5"/>
            <p:cNvSpPr>
              <a:spLocks noChangeShapeType="1"/>
            </p:cNvSpPr>
            <p:nvPr/>
          </p:nvSpPr>
          <p:spPr bwMode="auto">
            <a:xfrm>
              <a:off x="3539" y="29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1" name="Line 6"/>
            <p:cNvSpPr>
              <a:spLocks noChangeShapeType="1"/>
            </p:cNvSpPr>
            <p:nvPr/>
          </p:nvSpPr>
          <p:spPr bwMode="auto">
            <a:xfrm>
              <a:off x="4040" y="274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2" name="Text Box 7"/>
            <p:cNvSpPr txBox="1">
              <a:spLocks noChangeArrowheads="1"/>
            </p:cNvSpPr>
            <p:nvPr/>
          </p:nvSpPr>
          <p:spPr bwMode="auto">
            <a:xfrm>
              <a:off x="2911" y="2684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Helvetica" pitchFamily="34" charset="0"/>
                </a:rPr>
                <a:t>page number</a:t>
              </a:r>
            </a:p>
          </p:txBody>
        </p:sp>
        <p:sp>
          <p:nvSpPr>
            <p:cNvPr id="52233" name="Text Box 8"/>
            <p:cNvSpPr txBox="1">
              <a:spLocks noChangeArrowheads="1"/>
            </p:cNvSpPr>
            <p:nvPr/>
          </p:nvSpPr>
          <p:spPr bwMode="auto">
            <a:xfrm>
              <a:off x="4085" y="2692"/>
              <a:ext cx="8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page offset</a:t>
              </a:r>
            </a:p>
          </p:txBody>
        </p:sp>
        <p:sp>
          <p:nvSpPr>
            <p:cNvPr id="52234" name="Text Box 9"/>
            <p:cNvSpPr txBox="1">
              <a:spLocks noChangeArrowheads="1"/>
            </p:cNvSpPr>
            <p:nvPr/>
          </p:nvSpPr>
          <p:spPr bwMode="auto">
            <a:xfrm>
              <a:off x="3155" y="2973"/>
              <a:ext cx="2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itchFamily="34" charset="0"/>
                </a:rPr>
                <a:t>p</a:t>
              </a:r>
              <a:r>
                <a:rPr lang="en-US" altLang="zh-CN" baseline="-25000">
                  <a:latin typeface="Helvetica" pitchFamily="34" charset="0"/>
                </a:rPr>
                <a:t>i</a:t>
              </a:r>
              <a:endParaRPr lang="en-US" altLang="zh-CN">
                <a:latin typeface="Helvetica" pitchFamily="34" charset="0"/>
              </a:endParaRPr>
            </a:p>
          </p:txBody>
        </p:sp>
        <p:sp>
          <p:nvSpPr>
            <p:cNvPr id="52235" name="Text Box 10"/>
            <p:cNvSpPr txBox="1">
              <a:spLocks noChangeArrowheads="1"/>
            </p:cNvSpPr>
            <p:nvPr/>
          </p:nvSpPr>
          <p:spPr bwMode="auto">
            <a:xfrm>
              <a:off x="3643" y="2968"/>
              <a:ext cx="24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itchFamily="34" charset="0"/>
                </a:rPr>
                <a:t>p</a:t>
              </a:r>
              <a:r>
                <a:rPr lang="en-US" altLang="zh-CN" baseline="-25000">
                  <a:latin typeface="Helvetica" pitchFamily="34" charset="0"/>
                </a:rPr>
                <a:t>2</a:t>
              </a:r>
              <a:endParaRPr lang="en-US" altLang="zh-CN">
                <a:latin typeface="Helvetica" pitchFamily="34" charset="0"/>
              </a:endParaRPr>
            </a:p>
          </p:txBody>
        </p:sp>
        <p:sp>
          <p:nvSpPr>
            <p:cNvPr id="52236" name="Text Box 11"/>
            <p:cNvSpPr txBox="1">
              <a:spLocks noChangeArrowheads="1"/>
            </p:cNvSpPr>
            <p:nvPr/>
          </p:nvSpPr>
          <p:spPr bwMode="auto">
            <a:xfrm>
              <a:off x="4273" y="299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itchFamily="34" charset="0"/>
                </a:rPr>
                <a:t>d</a:t>
              </a:r>
              <a:endParaRPr lang="en-US" altLang="zh-CN">
                <a:latin typeface="Helvetica" pitchFamily="34" charset="0"/>
              </a:endParaRPr>
            </a:p>
          </p:txBody>
        </p:sp>
        <p:sp>
          <p:nvSpPr>
            <p:cNvPr id="52237" name="Text Box 12"/>
            <p:cNvSpPr txBox="1">
              <a:spLocks noChangeArrowheads="1"/>
            </p:cNvSpPr>
            <p:nvPr/>
          </p:nvSpPr>
          <p:spPr bwMode="auto">
            <a:xfrm>
              <a:off x="3185" y="331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10</a:t>
              </a:r>
            </a:p>
          </p:txBody>
        </p:sp>
        <p:sp>
          <p:nvSpPr>
            <p:cNvPr id="52238" name="Text Box 13"/>
            <p:cNvSpPr txBox="1">
              <a:spLocks noChangeArrowheads="1"/>
            </p:cNvSpPr>
            <p:nvPr/>
          </p:nvSpPr>
          <p:spPr bwMode="auto">
            <a:xfrm>
              <a:off x="3623" y="3314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Helvetica" pitchFamily="34" charset="0"/>
                </a:rPr>
                <a:t>10</a:t>
              </a:r>
            </a:p>
          </p:txBody>
        </p:sp>
        <p:sp>
          <p:nvSpPr>
            <p:cNvPr id="52239" name="Text Box 14"/>
            <p:cNvSpPr txBox="1">
              <a:spLocks noChangeArrowheads="1"/>
            </p:cNvSpPr>
            <p:nvPr/>
          </p:nvSpPr>
          <p:spPr bwMode="auto">
            <a:xfrm>
              <a:off x="4295" y="3314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Helvetica" pitchFamily="34" charset="0"/>
                </a:rPr>
                <a:t>12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Address-Translation Scheme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1" name="Picture 10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747841"/>
            <a:ext cx="7697998" cy="3247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Three-level Paging Scheme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1817688"/>
            <a:ext cx="62087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6" y="3925891"/>
            <a:ext cx="644683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2. Hashed Page Tables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Common in address spaces &gt; 32 bits</a:t>
            </a:r>
          </a:p>
          <a:p>
            <a:r>
              <a:rPr lang="en-US" altLang="zh-CN" sz="2400" dirty="0"/>
              <a:t>The virtual page number is hashed into a page table</a:t>
            </a:r>
          </a:p>
          <a:p>
            <a:pPr lvl="1"/>
            <a:r>
              <a:rPr lang="en-US" altLang="zh-CN" sz="2400" dirty="0"/>
              <a:t>This page table contains a chain of elements hashing to the same location</a:t>
            </a:r>
          </a:p>
          <a:p>
            <a:r>
              <a:rPr lang="en-US" altLang="zh-CN" sz="2400" dirty="0"/>
              <a:t>Virtual page numbers are compared in this chain searching for a match</a:t>
            </a:r>
          </a:p>
          <a:p>
            <a:pPr lvl="1"/>
            <a:r>
              <a:rPr lang="en-US" altLang="zh-CN" sz="2400" dirty="0"/>
              <a:t>If a match is found, the corresponding physical frame is extracted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例：</a:t>
            </a:r>
            <a:r>
              <a:rPr lang="en-US" altLang="zh-CN" dirty="0"/>
              <a:t>SPARC Solaris (64</a:t>
            </a:r>
            <a:r>
              <a:rPr lang="zh-CN" altLang="en-US" dirty="0"/>
              <a:t>位</a:t>
            </a:r>
            <a:r>
              <a:rPr lang="en-US" altLang="zh-CN" dirty="0"/>
              <a:t>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Hashed Page Table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83" y="1231598"/>
            <a:ext cx="7405234" cy="427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Hierarchical Storage Architecture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0" r="5736" b="974"/>
          <a:stretch>
            <a:fillRect/>
          </a:stretch>
        </p:blipFill>
        <p:spPr bwMode="auto">
          <a:xfrm>
            <a:off x="3503616" y="1331913"/>
            <a:ext cx="52593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1981203" y="1308100"/>
            <a:ext cx="1020763" cy="4749800"/>
            <a:chOff x="480" y="1104"/>
            <a:chExt cx="643" cy="2714"/>
          </a:xfrm>
        </p:grpSpPr>
        <p:sp>
          <p:nvSpPr>
            <p:cNvPr id="7188" name="Text Box 5"/>
            <p:cNvSpPr txBox="1">
              <a:spLocks noChangeArrowheads="1"/>
            </p:cNvSpPr>
            <p:nvPr/>
          </p:nvSpPr>
          <p:spPr bwMode="auto">
            <a:xfrm>
              <a:off x="529" y="1104"/>
              <a:ext cx="59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r"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very fast</a:t>
              </a:r>
            </a:p>
          </p:txBody>
        </p:sp>
        <p:sp>
          <p:nvSpPr>
            <p:cNvPr id="7189" name="Text Box 6"/>
            <p:cNvSpPr txBox="1">
              <a:spLocks noChangeArrowheads="1"/>
            </p:cNvSpPr>
            <p:nvPr/>
          </p:nvSpPr>
          <p:spPr bwMode="auto">
            <a:xfrm>
              <a:off x="480" y="3609"/>
              <a:ext cx="64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r"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very slow</a:t>
              </a:r>
            </a:p>
          </p:txBody>
        </p:sp>
        <p:sp>
          <p:nvSpPr>
            <p:cNvPr id="7190" name="Line 7"/>
            <p:cNvSpPr>
              <a:spLocks noChangeShapeType="1"/>
            </p:cNvSpPr>
            <p:nvPr/>
          </p:nvSpPr>
          <p:spPr bwMode="auto">
            <a:xfrm>
              <a:off x="823" y="1440"/>
              <a:ext cx="0" cy="2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3" name="Group 8"/>
          <p:cNvGrpSpPr>
            <a:grpSpLocks/>
          </p:cNvGrpSpPr>
          <p:nvPr/>
        </p:nvGrpSpPr>
        <p:grpSpPr bwMode="auto">
          <a:xfrm>
            <a:off x="9059863" y="1219200"/>
            <a:ext cx="1085849" cy="4848626"/>
            <a:chOff x="4608" y="1104"/>
            <a:chExt cx="684" cy="2712"/>
          </a:xfrm>
        </p:grpSpPr>
        <p:sp>
          <p:nvSpPr>
            <p:cNvPr id="7185" name="Text Box 9"/>
            <p:cNvSpPr txBox="1">
              <a:spLocks noChangeArrowheads="1"/>
            </p:cNvSpPr>
            <p:nvPr/>
          </p:nvSpPr>
          <p:spPr bwMode="auto">
            <a:xfrm>
              <a:off x="4608" y="1104"/>
              <a:ext cx="684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very small</a:t>
              </a:r>
            </a:p>
          </p:txBody>
        </p:sp>
        <p:sp>
          <p:nvSpPr>
            <p:cNvPr id="7186" name="Text Box 10"/>
            <p:cNvSpPr txBox="1">
              <a:spLocks noChangeArrowheads="1"/>
            </p:cNvSpPr>
            <p:nvPr/>
          </p:nvSpPr>
          <p:spPr bwMode="auto">
            <a:xfrm>
              <a:off x="4608" y="3609"/>
              <a:ext cx="66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very large</a:t>
              </a:r>
            </a:p>
          </p:txBody>
        </p:sp>
        <p:sp>
          <p:nvSpPr>
            <p:cNvPr id="7187" name="Line 11"/>
            <p:cNvSpPr>
              <a:spLocks noChangeShapeType="1"/>
            </p:cNvSpPr>
            <p:nvPr/>
          </p:nvSpPr>
          <p:spPr bwMode="auto">
            <a:xfrm>
              <a:off x="4896" y="1440"/>
              <a:ext cx="0" cy="2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4" name="Text Box 12"/>
          <p:cNvSpPr txBox="1">
            <a:spLocks noChangeArrowheads="1"/>
          </p:cNvSpPr>
          <p:nvPr/>
        </p:nvSpPr>
        <p:spPr bwMode="auto">
          <a:xfrm>
            <a:off x="7607300" y="3403603"/>
            <a:ext cx="1328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latin typeface="Garamond" pitchFamily="18" charset="0"/>
                <a:ea typeface="宋体" pitchFamily="2" charset="-122"/>
              </a:rPr>
              <a:t>non-volatile</a:t>
            </a:r>
          </a:p>
        </p:txBody>
      </p:sp>
      <p:grpSp>
        <p:nvGrpSpPr>
          <p:cNvPr id="7175" name="Group 13"/>
          <p:cNvGrpSpPr>
            <a:grpSpLocks/>
          </p:cNvGrpSpPr>
          <p:nvPr/>
        </p:nvGrpSpPr>
        <p:grpSpPr bwMode="auto">
          <a:xfrm>
            <a:off x="3556000" y="2224088"/>
            <a:ext cx="5257800" cy="747712"/>
            <a:chOff x="1248" y="1593"/>
            <a:chExt cx="3312" cy="471"/>
          </a:xfrm>
        </p:grpSpPr>
        <p:sp>
          <p:nvSpPr>
            <p:cNvPr id="7182" name="Line 14"/>
            <p:cNvSpPr>
              <a:spLocks noChangeShapeType="1"/>
            </p:cNvSpPr>
            <p:nvPr/>
          </p:nvSpPr>
          <p:spPr bwMode="auto">
            <a:xfrm>
              <a:off x="1248" y="206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3888" y="1593"/>
              <a:ext cx="5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latin typeface="Garamond" pitchFamily="18" charset="0"/>
                  <a:ea typeface="宋体" pitchFamily="2" charset="-122"/>
                </a:rPr>
                <a:t>volatile</a:t>
              </a:r>
            </a:p>
          </p:txBody>
        </p:sp>
        <p:sp>
          <p:nvSpPr>
            <p:cNvPr id="7184" name="Line 16"/>
            <p:cNvSpPr>
              <a:spLocks noChangeShapeType="1"/>
            </p:cNvSpPr>
            <p:nvPr/>
          </p:nvSpPr>
          <p:spPr bwMode="auto">
            <a:xfrm flipV="1">
              <a:off x="4128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6" name="Line 17"/>
          <p:cNvSpPr>
            <a:spLocks noChangeShapeType="1"/>
          </p:cNvSpPr>
          <p:nvPr/>
        </p:nvSpPr>
        <p:spPr bwMode="auto">
          <a:xfrm flipV="1">
            <a:off x="8128000" y="2971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AutoShape 18"/>
          <p:cNvSpPr>
            <a:spLocks/>
          </p:cNvSpPr>
          <p:nvPr/>
        </p:nvSpPr>
        <p:spPr bwMode="auto">
          <a:xfrm>
            <a:off x="3848100" y="3098800"/>
            <a:ext cx="609600" cy="2971800"/>
          </a:xfrm>
          <a:prstGeom prst="leftBrace">
            <a:avLst>
              <a:gd name="adj1" fmla="val 40625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7178" name="Text Box 19"/>
          <p:cNvSpPr txBox="1">
            <a:spLocks noChangeArrowheads="1"/>
          </p:cNvSpPr>
          <p:nvPr/>
        </p:nvSpPr>
        <p:spPr bwMode="auto">
          <a:xfrm>
            <a:off x="2338391" y="4076703"/>
            <a:ext cx="15382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filesystem</a:t>
            </a:r>
            <a:b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</a:br>
            <a: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manages</a:t>
            </a:r>
            <a:b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</a:br>
            <a: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non-volatile</a:t>
            </a:r>
            <a:b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</a:br>
            <a: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storage</a:t>
            </a:r>
          </a:p>
        </p:txBody>
      </p:sp>
      <p:sp>
        <p:nvSpPr>
          <p:cNvPr id="7179" name="AutoShape 6"/>
          <p:cNvSpPr>
            <a:spLocks noChangeArrowheads="1"/>
          </p:cNvSpPr>
          <p:nvPr/>
        </p:nvSpPr>
        <p:spPr bwMode="auto">
          <a:xfrm>
            <a:off x="4803775" y="2320925"/>
            <a:ext cx="2514600" cy="584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7180" name="Text Box 21"/>
          <p:cNvSpPr txBox="1">
            <a:spLocks noChangeArrowheads="1"/>
          </p:cNvSpPr>
          <p:nvPr/>
        </p:nvSpPr>
        <p:spPr bwMode="auto">
          <a:xfrm>
            <a:off x="2516191" y="2362200"/>
            <a:ext cx="153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zh-CN" sz="1400" b="1">
                <a:solidFill>
                  <a:srgbClr val="FF0000"/>
                </a:solidFill>
              </a:rPr>
              <a:t>Memory Management</a:t>
            </a:r>
          </a:p>
        </p:txBody>
      </p:sp>
      <p:sp>
        <p:nvSpPr>
          <p:cNvPr id="7181" name="Line 22"/>
          <p:cNvSpPr>
            <a:spLocks noChangeShapeType="1"/>
          </p:cNvSpPr>
          <p:nvPr/>
        </p:nvSpPr>
        <p:spPr bwMode="auto">
          <a:xfrm>
            <a:off x="4127500" y="2641600"/>
            <a:ext cx="622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3. Inverted Page Table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One entry for each </a:t>
            </a:r>
            <a:r>
              <a:rPr lang="en-US" altLang="zh-CN" sz="2400" dirty="0">
                <a:solidFill>
                  <a:srgbClr val="0000FF"/>
                </a:solidFill>
              </a:rPr>
              <a:t>real page of memory</a:t>
            </a:r>
          </a:p>
          <a:p>
            <a:r>
              <a:rPr lang="en-US" altLang="zh-CN" sz="2400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zh-CN" sz="2400" dirty="0"/>
              <a:t>Decreases memory needed to store each page table, but increases time needed to search the table when a page reference occurs</a:t>
            </a:r>
          </a:p>
          <a:p>
            <a:r>
              <a:rPr lang="en-US" altLang="zh-CN" sz="2400" dirty="0"/>
              <a:t>Use hash table to limit the search to one — or at most a few — page-table entries</a:t>
            </a:r>
          </a:p>
          <a:p>
            <a:endParaRPr lang="en-US" altLang="zh-CN" dirty="0"/>
          </a:p>
          <a:p>
            <a:r>
              <a:rPr lang="zh-CN" altLang="en-US" sz="2400" dirty="0"/>
              <a:t>例：</a:t>
            </a:r>
            <a:r>
              <a:rPr lang="en-US" altLang="zh-CN" sz="2400" dirty="0" err="1"/>
              <a:t>UltraSPARC</a:t>
            </a:r>
            <a:r>
              <a:rPr lang="en-US" altLang="zh-CN" dirty="0"/>
              <a:t>(64</a:t>
            </a:r>
            <a:r>
              <a:rPr lang="zh-CN" altLang="en-US" dirty="0"/>
              <a:t>位</a:t>
            </a:r>
            <a:r>
              <a:rPr lang="en-US" altLang="zh-CN"/>
              <a:t>) </a:t>
            </a:r>
            <a:r>
              <a:rPr lang="zh-CN" altLang="en-US"/>
              <a:t>，</a:t>
            </a:r>
            <a:r>
              <a:rPr lang="en-US" altLang="zh-CN" sz="2400" dirty="0"/>
              <a:t>PowerPC </a:t>
            </a:r>
            <a:r>
              <a:rPr lang="en-US" altLang="zh-CN" dirty="0"/>
              <a:t>(64</a:t>
            </a:r>
            <a:r>
              <a:rPr lang="zh-CN" altLang="en-US" dirty="0"/>
              <a:t>位</a:t>
            </a:r>
            <a:r>
              <a:rPr lang="en-US" altLang="zh-CN" dirty="0"/>
              <a:t>)</a:t>
            </a:r>
          </a:p>
          <a:p>
            <a:endParaRPr lang="en-US" altLang="zh-CN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Inverted Page Table Architecture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1296991"/>
            <a:ext cx="650240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8.5 Segmentation (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分段，段式管理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63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Segmentation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33563" algn="l"/>
              </a:tabLst>
            </a:pPr>
            <a:r>
              <a:rPr lang="en-US" altLang="zh-CN" sz="1600" dirty="0"/>
              <a:t>Memory-management scheme that supports user view of memory </a:t>
            </a:r>
          </a:p>
          <a:p>
            <a:pPr>
              <a:tabLst>
                <a:tab pos="1833563" algn="l"/>
              </a:tabLst>
            </a:pPr>
            <a:r>
              <a:rPr lang="en-US" altLang="zh-CN" sz="1600" dirty="0"/>
              <a:t>A program is a collection of segments</a:t>
            </a:r>
          </a:p>
          <a:p>
            <a:pPr lvl="1">
              <a:tabLst>
                <a:tab pos="1833563" algn="l"/>
              </a:tabLst>
            </a:pPr>
            <a:r>
              <a:rPr lang="en-US" altLang="zh-CN" sz="1600" dirty="0"/>
              <a:t>A segment is a logical unit such as: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main program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procedure 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function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method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object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local variables, global variables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common block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stack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symbol table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arrays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User’s View of a Program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04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43" y="1233488"/>
            <a:ext cx="49784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Logical View of Segmentation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443" name="Oval 3"/>
          <p:cNvSpPr>
            <a:spLocks noChangeArrowheads="1"/>
          </p:cNvSpPr>
          <p:nvPr/>
        </p:nvSpPr>
        <p:spPr bwMode="auto">
          <a:xfrm>
            <a:off x="2895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3429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276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4724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4648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4</a:t>
            </a:r>
          </a:p>
        </p:txBody>
      </p:sp>
      <p:grpSp>
        <p:nvGrpSpPr>
          <p:cNvPr id="61448" name="Group 24"/>
          <p:cNvGrpSpPr>
            <a:grpSpLocks/>
          </p:cNvGrpSpPr>
          <p:nvPr/>
        </p:nvGrpSpPr>
        <p:grpSpPr bwMode="auto">
          <a:xfrm>
            <a:off x="7162800" y="1171575"/>
            <a:ext cx="1143000" cy="3962400"/>
            <a:chOff x="3888" y="1056"/>
            <a:chExt cx="720" cy="2496"/>
          </a:xfrm>
        </p:grpSpPr>
        <p:grpSp>
          <p:nvGrpSpPr>
            <p:cNvPr id="61451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61462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61463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452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61460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61461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453" name="Text Box 15"/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1</a:t>
              </a:r>
            </a:p>
          </p:txBody>
        </p:sp>
        <p:sp>
          <p:nvSpPr>
            <p:cNvPr id="61454" name="Text Box 16"/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4</a:t>
              </a:r>
            </a:p>
          </p:txBody>
        </p:sp>
        <p:sp>
          <p:nvSpPr>
            <p:cNvPr id="61455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456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457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8" name="Text Box 20"/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Helvetica" pitchFamily="34" charset="0"/>
                </a:rPr>
                <a:t>2</a:t>
              </a:r>
            </a:p>
          </p:txBody>
        </p:sp>
        <p:sp>
          <p:nvSpPr>
            <p:cNvPr id="61459" name="Text Box 21"/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61449" name="Text Box 22"/>
          <p:cNvSpPr txBox="1">
            <a:spLocks noChangeArrowheads="1"/>
          </p:cNvSpPr>
          <p:nvPr/>
        </p:nvSpPr>
        <p:spPr bwMode="auto">
          <a:xfrm>
            <a:off x="3546475" y="5256213"/>
            <a:ext cx="1365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user space </a:t>
            </a:r>
          </a:p>
        </p:txBody>
      </p:sp>
      <p:sp>
        <p:nvSpPr>
          <p:cNvPr id="61450" name="Text Box 23"/>
          <p:cNvSpPr txBox="1">
            <a:spLocks noChangeArrowheads="1"/>
          </p:cNvSpPr>
          <p:nvPr/>
        </p:nvSpPr>
        <p:spPr bwMode="auto">
          <a:xfrm>
            <a:off x="6407150" y="5256213"/>
            <a:ext cx="257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physical memory space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Segmentation Architecture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zh-CN" sz="2000" dirty="0"/>
              <a:t>Logical address consists of a two tuple:</a:t>
            </a:r>
          </a:p>
          <a:p>
            <a:pPr>
              <a:buNone/>
              <a:tabLst>
                <a:tab pos="1830388" algn="l"/>
                <a:tab pos="2857500" algn="ctr"/>
              </a:tabLst>
            </a:pPr>
            <a:r>
              <a:rPr lang="en-US" altLang="zh-CN" sz="2000" dirty="0"/>
              <a:t>	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endParaRPr lang="en-US" altLang="zh-CN" sz="2000" dirty="0">
              <a:solidFill>
                <a:srgbClr val="3366FF"/>
              </a:solidFill>
            </a:endParaRP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Segment table </a:t>
            </a:r>
            <a:r>
              <a:rPr lang="zh-CN" altLang="en-US" sz="2000" dirty="0">
                <a:solidFill>
                  <a:srgbClr val="3366FF"/>
                </a:solidFill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段表</a:t>
            </a:r>
            <a:r>
              <a:rPr lang="zh-CN" altLang="en-US" sz="2000" dirty="0">
                <a:solidFill>
                  <a:srgbClr val="3366FF"/>
                </a:solidFill>
              </a:rPr>
              <a:t>）</a:t>
            </a:r>
            <a:r>
              <a:rPr lang="en-US" altLang="zh-CN" sz="2000" dirty="0"/>
              <a:t>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base </a:t>
            </a:r>
            <a:r>
              <a:rPr lang="en-US" altLang="zh-CN" sz="2000" dirty="0"/>
              <a:t>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limit </a:t>
            </a:r>
            <a:r>
              <a:rPr lang="en-US" altLang="zh-CN" sz="2000" dirty="0"/>
              <a:t>– specifies the length of the segment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Segment-table base register (STBR) </a:t>
            </a:r>
            <a:r>
              <a:rPr lang="zh-CN" altLang="en-US" sz="2000" dirty="0">
                <a:solidFill>
                  <a:srgbClr val="3366FF"/>
                </a:solidFill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段表基址寄存器</a:t>
            </a:r>
            <a:r>
              <a:rPr lang="zh-CN" altLang="en-US" sz="2000" dirty="0">
                <a:solidFill>
                  <a:srgbClr val="3366FF"/>
                </a:solidFill>
              </a:rPr>
              <a:t>）</a:t>
            </a:r>
            <a:r>
              <a:rPr lang="en-US" altLang="zh-CN" sz="2000" dirty="0"/>
              <a:t>points to the segment table’s location in memory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Segment-table length register (STLR) </a:t>
            </a:r>
            <a:r>
              <a:rPr lang="zh-CN" altLang="en-US" sz="2000" dirty="0">
                <a:solidFill>
                  <a:srgbClr val="3366FF"/>
                </a:solidFill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段表限长寄存器</a:t>
            </a:r>
            <a:r>
              <a:rPr lang="zh-CN" altLang="en-US" sz="2000" dirty="0">
                <a:solidFill>
                  <a:srgbClr val="3366FF"/>
                </a:solidFill>
              </a:rPr>
              <a:t>）</a:t>
            </a:r>
            <a:r>
              <a:rPr lang="en-US" altLang="zh-CN" sz="2000" dirty="0"/>
              <a:t>indicates number of segments used by a program;</a:t>
            </a:r>
          </a:p>
          <a:p>
            <a:pPr>
              <a:buNone/>
              <a:tabLst>
                <a:tab pos="1830388" algn="l"/>
                <a:tab pos="2857500" algn="ctr"/>
              </a:tabLst>
            </a:pPr>
            <a:r>
              <a:rPr lang="en-US" altLang="zh-CN" sz="2000" dirty="0"/>
              <a:t>	                  segment number </a:t>
            </a:r>
            <a:r>
              <a:rPr lang="en-US" altLang="zh-CN" sz="2000" i="1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 is legal if </a:t>
            </a:r>
            <a:r>
              <a:rPr lang="en-US" altLang="zh-CN" sz="2000" i="1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 &lt; </a:t>
            </a:r>
            <a:r>
              <a:rPr lang="en-US" altLang="zh-CN" sz="2000" dirty="0">
                <a:solidFill>
                  <a:srgbClr val="FF0000"/>
                </a:solidFill>
              </a:rPr>
              <a:t>STLR</a:t>
            </a:r>
          </a:p>
        </p:txBody>
      </p:sp>
      <p:grpSp>
        <p:nvGrpSpPr>
          <p:cNvPr id="62468" name="Group 7"/>
          <p:cNvGrpSpPr>
            <a:grpSpLocks/>
          </p:cNvGrpSpPr>
          <p:nvPr/>
        </p:nvGrpSpPr>
        <p:grpSpPr bwMode="auto">
          <a:xfrm>
            <a:off x="5046209" y="1674814"/>
            <a:ext cx="3657600" cy="557212"/>
            <a:chOff x="2706" y="920"/>
            <a:chExt cx="2304" cy="351"/>
          </a:xfrm>
        </p:grpSpPr>
        <p:pic>
          <p:nvPicPr>
            <p:cNvPr id="62469" name="Picture 5" descr="chp9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" y="1013"/>
              <a:ext cx="2304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0" name="Text Box 6"/>
            <p:cNvSpPr txBox="1">
              <a:spLocks noChangeArrowheads="1"/>
            </p:cNvSpPr>
            <p:nvPr/>
          </p:nvSpPr>
          <p:spPr bwMode="auto">
            <a:xfrm>
              <a:off x="2712" y="920"/>
              <a:ext cx="228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dirty="0"/>
                <a:t>31                        16 15                            0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Segmentation Architecture (Cont.)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Protection</a:t>
            </a:r>
          </a:p>
          <a:p>
            <a:pPr lvl="1"/>
            <a:r>
              <a:rPr lang="en-US" altLang="zh-CN" dirty="0"/>
              <a:t>With each entry in segment table associate:</a:t>
            </a:r>
          </a:p>
          <a:p>
            <a:pPr lvl="2"/>
            <a:r>
              <a:rPr lang="en-US" altLang="zh-CN" sz="2400" dirty="0">
                <a:solidFill>
                  <a:srgbClr val="FF0000"/>
                </a:solidFill>
              </a:rPr>
              <a:t>validation bit = 0 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 illegal segment</a:t>
            </a:r>
          </a:p>
          <a:p>
            <a:pPr lvl="2"/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read/write/execute privileges</a:t>
            </a:r>
          </a:p>
          <a:p>
            <a:r>
              <a:rPr lang="en-US" altLang="zh-CN" dirty="0"/>
              <a:t>Protection bits associated with segments; code sharing occurs at segment level</a:t>
            </a:r>
          </a:p>
          <a:p>
            <a:r>
              <a:rPr lang="en-US" altLang="zh-CN" dirty="0"/>
              <a:t>Since segments vary in length, </a:t>
            </a:r>
            <a:r>
              <a:rPr lang="en-US" altLang="zh-CN" dirty="0">
                <a:solidFill>
                  <a:srgbClr val="FF0000"/>
                </a:solidFill>
              </a:rPr>
              <a:t>memory allocation is a dynamic storage-allocation problem</a:t>
            </a:r>
          </a:p>
          <a:p>
            <a:r>
              <a:rPr lang="en-US" altLang="zh-CN" dirty="0"/>
              <a:t>A segmentation example is shown in the following diagram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Segmentation Hardware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86" y="1419225"/>
            <a:ext cx="6896327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Example of Segmentation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55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43" y="1214441"/>
            <a:ext cx="6415314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2451100" y="5197478"/>
            <a:ext cx="4687888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</a:rPr>
              <a:t>（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，</a:t>
            </a:r>
            <a:r>
              <a:rPr lang="en-US" altLang="zh-CN" sz="1600" b="1">
                <a:solidFill>
                  <a:srgbClr val="FF0000"/>
                </a:solidFill>
              </a:rPr>
              <a:t>300</a:t>
            </a:r>
            <a:r>
              <a:rPr lang="zh-CN" altLang="en-US" sz="1600" b="1">
                <a:solidFill>
                  <a:srgbClr val="FF0000"/>
                </a:solidFill>
              </a:rPr>
              <a:t>）</a:t>
            </a:r>
            <a:r>
              <a:rPr lang="en-US" altLang="zh-CN" sz="1600" b="1">
                <a:solidFill>
                  <a:srgbClr val="FF0000"/>
                </a:solidFill>
              </a:rPr>
              <a:t>=〉4300+300</a:t>
            </a:r>
          </a:p>
          <a:p>
            <a:pPr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</a:rPr>
              <a:t>（</a:t>
            </a:r>
            <a:r>
              <a:rPr lang="en-US" altLang="zh-CN" sz="1600" b="1">
                <a:solidFill>
                  <a:srgbClr val="FF0000"/>
                </a:solidFill>
              </a:rPr>
              <a:t>3</a:t>
            </a:r>
            <a:r>
              <a:rPr lang="zh-CN" altLang="en-US" sz="1600" b="1">
                <a:solidFill>
                  <a:srgbClr val="FF0000"/>
                </a:solidFill>
              </a:rPr>
              <a:t>，</a:t>
            </a:r>
            <a:r>
              <a:rPr lang="en-US" altLang="zh-CN" sz="1600" b="1">
                <a:solidFill>
                  <a:srgbClr val="FF0000"/>
                </a:solidFill>
              </a:rPr>
              <a:t>852</a:t>
            </a:r>
            <a:r>
              <a:rPr lang="zh-CN" altLang="en-US" sz="1600" b="1">
                <a:solidFill>
                  <a:srgbClr val="FF0000"/>
                </a:solidFill>
              </a:rPr>
              <a:t>）</a:t>
            </a:r>
            <a:r>
              <a:rPr lang="en-US" altLang="zh-CN" sz="1600" b="1">
                <a:solidFill>
                  <a:srgbClr val="FF0000"/>
                </a:solidFill>
              </a:rPr>
              <a:t>=〉3200+852</a:t>
            </a:r>
          </a:p>
          <a:p>
            <a:pPr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</a:rPr>
              <a:t>（</a:t>
            </a:r>
            <a:r>
              <a:rPr lang="en-US" altLang="zh-CN" sz="1600" b="1">
                <a:solidFill>
                  <a:srgbClr val="FF0000"/>
                </a:solidFill>
              </a:rPr>
              <a:t>0</a:t>
            </a:r>
            <a:r>
              <a:rPr lang="zh-CN" altLang="en-US" sz="1600" b="1">
                <a:solidFill>
                  <a:srgbClr val="FF0000"/>
                </a:solidFill>
              </a:rPr>
              <a:t>，</a:t>
            </a:r>
            <a:r>
              <a:rPr lang="en-US" altLang="zh-CN" sz="1600" b="1">
                <a:solidFill>
                  <a:srgbClr val="FF0000"/>
                </a:solidFill>
              </a:rPr>
              <a:t>1222</a:t>
            </a:r>
            <a:r>
              <a:rPr lang="zh-CN" altLang="en-US" sz="1600" b="1">
                <a:solidFill>
                  <a:srgbClr val="FF0000"/>
                </a:solidFill>
              </a:rPr>
              <a:t>）</a:t>
            </a:r>
            <a:r>
              <a:rPr lang="en-US" altLang="zh-CN" sz="1600" b="1">
                <a:solidFill>
                  <a:srgbClr val="FF0000"/>
                </a:solidFill>
              </a:rPr>
              <a:t>=〉trap</a:t>
            </a:r>
            <a:r>
              <a:rPr lang="zh-CN" altLang="en-US" sz="1600" b="1">
                <a:solidFill>
                  <a:srgbClr val="FF0000"/>
                </a:solidFill>
              </a:rPr>
              <a:t>，</a:t>
            </a:r>
            <a:r>
              <a:rPr lang="en-US" altLang="zh-CN" sz="1600" b="1">
                <a:solidFill>
                  <a:srgbClr val="FF0000"/>
                </a:solidFill>
              </a:rPr>
              <a:t>addressing error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Garamond" pitchFamily="18" charset="0"/>
                <a:ea typeface="宋体" pitchFamily="2" charset="-122"/>
              </a:rPr>
              <a:t>Main Memory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Based on the </a:t>
            </a:r>
            <a:r>
              <a:rPr lang="en-US" altLang="zh-CN" sz="2400" dirty="0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von Neumann</a:t>
            </a: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 architecture,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data and program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instructions exist in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shared memory space</a:t>
            </a:r>
          </a:p>
          <a:p>
            <a:pPr marL="1711325" lvl="4" indent="-315913"/>
            <a:endParaRPr lang="en-US" altLang="zh-CN" sz="900" i="1" dirty="0">
              <a:latin typeface="Garamond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Repeatedly perform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fetch-decode-execute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cycles</a:t>
            </a:r>
          </a:p>
          <a:p>
            <a:pPr marL="692150" lvl="1" indent="-347663"/>
            <a:endParaRPr lang="en-US" altLang="zh-CN" sz="2400" dirty="0">
              <a:latin typeface="Garamond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The execute part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often results in data fetch and store operations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525470" y="2003122"/>
            <a:ext cx="4860922" cy="2987675"/>
            <a:chOff x="5578478" y="2397128"/>
            <a:chExt cx="4860922" cy="2987675"/>
          </a:xfrm>
        </p:grpSpPr>
        <p:pic>
          <p:nvPicPr>
            <p:cNvPr id="8196" name="Picture 4" descr="f01-01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23"/>
            <a:stretch>
              <a:fillRect/>
            </a:stretch>
          </p:blipFill>
          <p:spPr bwMode="auto">
            <a:xfrm>
              <a:off x="5867400" y="2397128"/>
              <a:ext cx="4572000" cy="2987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</p:pic>
        <p:grpSp>
          <p:nvGrpSpPr>
            <p:cNvPr id="8197" name="Group 5"/>
            <p:cNvGrpSpPr>
              <a:grpSpLocks/>
            </p:cNvGrpSpPr>
            <p:nvPr/>
          </p:nvGrpSpPr>
          <p:grpSpPr bwMode="auto">
            <a:xfrm>
              <a:off x="5578478" y="2514600"/>
              <a:ext cx="1660525" cy="685800"/>
              <a:chOff x="2554" y="1584"/>
              <a:chExt cx="1046" cy="432"/>
            </a:xfrm>
          </p:grpSpPr>
          <p:sp>
            <p:nvSpPr>
              <p:cNvPr id="8198" name="Text Box 6"/>
              <p:cNvSpPr txBox="1">
                <a:spLocks noChangeArrowheads="1"/>
              </p:cNvSpPr>
              <p:nvPr/>
            </p:nvSpPr>
            <p:spPr bwMode="auto">
              <a:xfrm rot="-900000">
                <a:off x="2554" y="1584"/>
                <a:ext cx="1046" cy="21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prstDash val="dash"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b="1" dirty="0">
                    <a:solidFill>
                      <a:srgbClr val="0000FF"/>
                    </a:solidFill>
                    <a:latin typeface="Garamond" pitchFamily="18" charset="0"/>
                    <a:ea typeface="宋体" pitchFamily="2" charset="-122"/>
                  </a:rPr>
                  <a:t>physical memory</a:t>
                </a:r>
              </a:p>
            </p:txBody>
          </p:sp>
          <p:sp>
            <p:nvSpPr>
              <p:cNvPr id="8199" name="Rectangle 7"/>
              <p:cNvSpPr>
                <a:spLocks noChangeArrowheads="1"/>
              </p:cNvSpPr>
              <p:nvPr/>
            </p:nvSpPr>
            <p:spPr bwMode="auto">
              <a:xfrm>
                <a:off x="3474" y="19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  <p:cxnSp>
            <p:nvCxnSpPr>
              <p:cNvPr id="8200" name="AutoShape 8"/>
              <p:cNvCxnSpPr>
                <a:cxnSpLocks noChangeShapeType="1"/>
                <a:stCxn id="8198" idx="2"/>
                <a:endCxn id="8199" idx="1"/>
              </p:cNvCxnSpPr>
              <p:nvPr/>
            </p:nvCxnSpPr>
            <p:spPr bwMode="auto">
              <a:xfrm rot="16200000" flipH="1">
                <a:off x="3205" y="1698"/>
                <a:ext cx="170" cy="369"/>
              </a:xfrm>
              <a:prstGeom prst="curvedConnector2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8.6 Example: The Intel Pentium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16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Example: The Intel Pentium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Supports both segmentation and segmentation with paging</a:t>
            </a:r>
          </a:p>
          <a:p>
            <a:r>
              <a:rPr lang="en-US" altLang="zh-CN" dirty="0"/>
              <a:t>CPU generates logical address</a:t>
            </a:r>
          </a:p>
          <a:p>
            <a:pPr lvl="1"/>
            <a:r>
              <a:rPr lang="en-US" altLang="zh-CN" dirty="0"/>
              <a:t>Given to segmentation unit</a:t>
            </a:r>
          </a:p>
          <a:p>
            <a:pPr lvl="2"/>
            <a:r>
              <a:rPr lang="en-US" altLang="zh-CN" sz="2400" dirty="0"/>
              <a:t>Which produces linear addresses </a:t>
            </a:r>
          </a:p>
          <a:p>
            <a:pPr lvl="1"/>
            <a:r>
              <a:rPr lang="en-US" altLang="zh-CN" dirty="0"/>
              <a:t>Linear address given to paging unit</a:t>
            </a:r>
          </a:p>
          <a:p>
            <a:pPr lvl="2"/>
            <a:r>
              <a:rPr lang="en-US" altLang="zh-CN" sz="2400" dirty="0"/>
              <a:t>Which generates physical address in main memory</a:t>
            </a:r>
          </a:p>
          <a:p>
            <a:pPr lvl="2"/>
            <a:r>
              <a:rPr lang="en-US" altLang="zh-CN" sz="2400" dirty="0"/>
              <a:t>Paging units form equivalent of MMU</a:t>
            </a:r>
          </a:p>
          <a:p>
            <a:endParaRPr lang="en-US" altLang="zh-CN" sz="2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FFC000"/>
                </a:solidFill>
              </a:rPr>
              <a:t>Logical to Physical Address Translation in Pentium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3057525" y="4364041"/>
            <a:ext cx="5805488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3" y="2179641"/>
            <a:ext cx="70389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Intel Pentium Segmentation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9654" r="665" b="10266"/>
          <a:stretch>
            <a:fillRect/>
          </a:stretch>
        </p:blipFill>
        <p:spPr bwMode="auto">
          <a:xfrm>
            <a:off x="2790828" y="1754188"/>
            <a:ext cx="6435725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Pentium Paging Architecture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91" y="1219203"/>
            <a:ext cx="5119687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Linear Address in Linux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0659" name="Text Box 4"/>
          <p:cNvSpPr txBox="1">
            <a:spLocks noChangeArrowheads="1"/>
          </p:cNvSpPr>
          <p:nvPr/>
        </p:nvSpPr>
        <p:spPr bwMode="auto">
          <a:xfrm>
            <a:off x="2735263" y="1512888"/>
            <a:ext cx="586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>
                <a:latin typeface="Helvetica" pitchFamily="34" charset="0"/>
              </a:rPr>
              <a:t>Broken into four parts:</a:t>
            </a:r>
          </a:p>
        </p:txBody>
      </p:sp>
      <p:pic>
        <p:nvPicPr>
          <p:cNvPr id="706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3" y="2630488"/>
            <a:ext cx="690721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Three-level Paging in Linux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304928"/>
            <a:ext cx="68770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8.8 Summary 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0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/>
              <a:t>8.8 Summary </a:t>
            </a:r>
            <a:endParaRPr lang="zh-CN" altLang="en-US" sz="2800" b="0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logical address, physical address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contiguous allocation</a:t>
            </a:r>
          </a:p>
          <a:p>
            <a:pPr lvl="1"/>
            <a:r>
              <a:rPr lang="en-US" altLang="zh-CN" sz="2400" dirty="0"/>
              <a:t>fixed-size partition</a:t>
            </a:r>
          </a:p>
          <a:p>
            <a:pPr lvl="1"/>
            <a:r>
              <a:rPr lang="en-US" altLang="zh-CN" sz="2400" dirty="0"/>
              <a:t>variable-size partition</a:t>
            </a:r>
          </a:p>
          <a:p>
            <a:pPr lvl="2"/>
            <a:r>
              <a:rPr lang="en-US" altLang="zh-CN" b="0" dirty="0"/>
              <a:t>first-fit, best-fit, worst-fit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segmentation</a:t>
            </a:r>
          </a:p>
          <a:p>
            <a:r>
              <a:rPr lang="en-US" altLang="zh-CN" sz="2400" dirty="0"/>
              <a:t>segmentation with paging</a:t>
            </a: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/>
              <a:t>Summary</a:t>
            </a:r>
            <a:endParaRPr lang="zh-CN" altLang="en-US" sz="2800" b="0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H</a:t>
            </a:r>
            <a:r>
              <a:rPr lang="en-US" altLang="zh-CN" sz="2000" dirty="0">
                <a:solidFill>
                  <a:srgbClr val="FF0000"/>
                </a:solidFill>
              </a:rPr>
              <a:t>ardware support</a:t>
            </a:r>
          </a:p>
          <a:p>
            <a:pPr lvl="1"/>
            <a:r>
              <a:rPr lang="en-US" altLang="zh-CN" sz="1800" dirty="0">
                <a:ea typeface="宋体" pitchFamily="2" charset="-122"/>
              </a:rPr>
              <a:t>Address Translation Scheme</a:t>
            </a:r>
            <a:endParaRPr lang="en-US" altLang="zh-CN" sz="4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Performance</a:t>
            </a:r>
          </a:p>
          <a:p>
            <a:pPr lvl="1"/>
            <a:r>
              <a:rPr lang="en-US" altLang="zh-CN" sz="2000" dirty="0"/>
              <a:t>translation look-aside buffer (TLB)</a:t>
            </a:r>
          </a:p>
          <a:p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Fragmentation</a:t>
            </a:r>
          </a:p>
          <a:p>
            <a:pPr lvl="1"/>
            <a:r>
              <a:rPr lang="en-US" altLang="zh-CN" sz="2000" dirty="0"/>
              <a:t>internal fragmentation</a:t>
            </a:r>
            <a:r>
              <a:rPr lang="zh-CN" altLang="en-US" sz="2000" dirty="0">
                <a:ea typeface="宋体" pitchFamily="2" charset="-122"/>
              </a:rPr>
              <a:t>：</a:t>
            </a:r>
          </a:p>
          <a:p>
            <a:pPr lvl="2"/>
            <a:r>
              <a:rPr lang="en-US" altLang="zh-CN" sz="2000" dirty="0"/>
              <a:t>fixed-size partition</a:t>
            </a:r>
          </a:p>
          <a:p>
            <a:pPr lvl="2"/>
            <a:r>
              <a:rPr lang="en-US" altLang="zh-CN" sz="2000" dirty="0"/>
              <a:t> paging </a:t>
            </a:r>
          </a:p>
          <a:p>
            <a:pPr lvl="2"/>
            <a:r>
              <a:rPr lang="en-US" altLang="zh-CN" sz="2000" dirty="0"/>
              <a:t>segmentation with paging</a:t>
            </a:r>
          </a:p>
          <a:p>
            <a:pPr lvl="1"/>
            <a:r>
              <a:rPr lang="en-US" altLang="zh-CN" sz="2000" dirty="0"/>
              <a:t>external fragmentation</a:t>
            </a:r>
            <a:r>
              <a:rPr lang="zh-CN" altLang="en-US" sz="2000" dirty="0">
                <a:ea typeface="宋体" pitchFamily="2" charset="-122"/>
              </a:rPr>
              <a:t>：</a:t>
            </a:r>
          </a:p>
          <a:p>
            <a:pPr lvl="2"/>
            <a:r>
              <a:rPr lang="en-US" altLang="zh-CN" sz="2000" dirty="0"/>
              <a:t>variable-size  partition</a:t>
            </a:r>
          </a:p>
          <a:p>
            <a:pPr lvl="2"/>
            <a:r>
              <a:rPr lang="en-US" altLang="zh-CN" sz="2000" dirty="0"/>
              <a:t> segmentation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Logical vs. Physical Address Space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concept of a </a:t>
            </a:r>
            <a:r>
              <a:rPr lang="en-US" altLang="zh-CN" sz="24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logical address space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that is bound to a separate </a:t>
            </a:r>
            <a:r>
              <a:rPr lang="en-US" altLang="zh-CN" sz="24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physical address space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central to proper memory management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Logical address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逻辑地址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，相对地址，虚地址）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– generated by the CPU; also referred to as </a:t>
            </a:r>
            <a:r>
              <a:rPr lang="en-US" altLang="zh-CN" sz="24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virtual address</a:t>
            </a:r>
          </a:p>
          <a:p>
            <a:pPr marL="1143000" lvl="2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用户的程序经过汇编或编译后形成目标代码，目标代码通常采用相对地址的形式。</a:t>
            </a:r>
          </a:p>
          <a:p>
            <a:pPr marL="1143000" lvl="2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其首地址为0，其余指令中的地址都相对于首地址来编址。</a:t>
            </a:r>
          </a:p>
          <a:p>
            <a:pPr marL="1143000" lvl="2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不能用逻辑地址在内存中读取信息。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Physical address 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物理地址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，绝对地址，实地址）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– address seen by the memory unit</a:t>
            </a:r>
          </a:p>
          <a:p>
            <a:pPr marL="1143000" lvl="2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内存中存储单元的地址。物理地址可直接寻址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/>
              <a:t>Summary</a:t>
            </a:r>
            <a:endParaRPr lang="zh-CN" altLang="en-US" sz="2800" b="0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r</a:t>
            </a:r>
            <a:r>
              <a:rPr lang="en-US" altLang="zh-CN" sz="2000" dirty="0">
                <a:solidFill>
                  <a:srgbClr val="FF0000"/>
                </a:solidFill>
              </a:rPr>
              <a:t>elocation</a:t>
            </a:r>
          </a:p>
          <a:p>
            <a:pPr lvl="1"/>
            <a:r>
              <a:rPr lang="en-US" altLang="zh-CN" sz="2000" dirty="0"/>
              <a:t>compaction, save external fragmentation</a:t>
            </a:r>
          </a:p>
          <a:p>
            <a:pPr lvl="1"/>
            <a:r>
              <a:rPr lang="en-US" altLang="zh-CN" sz="2000" dirty="0"/>
              <a:t>require relocation at execution time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swapping</a:t>
            </a:r>
          </a:p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s</a:t>
            </a:r>
            <a:r>
              <a:rPr lang="en-US" altLang="zh-CN" sz="2000" dirty="0">
                <a:solidFill>
                  <a:srgbClr val="FF0000"/>
                </a:solidFill>
              </a:rPr>
              <a:t>haring </a:t>
            </a:r>
          </a:p>
          <a:p>
            <a:pPr lvl="1"/>
            <a:r>
              <a:rPr lang="en-US" altLang="zh-CN" sz="2000" dirty="0"/>
              <a:t>require paging or segmentation scheme</a:t>
            </a:r>
          </a:p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p</a:t>
            </a:r>
            <a:r>
              <a:rPr lang="en-US" altLang="zh-CN" sz="2000" dirty="0">
                <a:solidFill>
                  <a:srgbClr val="FF0000"/>
                </a:solidFill>
              </a:rPr>
              <a:t>rotection</a:t>
            </a:r>
          </a:p>
          <a:p>
            <a:pPr lvl="1"/>
            <a:r>
              <a:rPr lang="en-US" altLang="zh-CN" sz="2000" dirty="0"/>
              <a:t>protection bits on page table/segment table</a:t>
            </a:r>
          </a:p>
          <a:p>
            <a:pPr lvl="1"/>
            <a:endParaRPr lang="en-US" altLang="zh-CN" sz="2000" dirty="0"/>
          </a:p>
          <a:p>
            <a:endParaRPr lang="zh-CN" altLang="en-US" sz="18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dirty="0">
                <a:latin typeface="楷体" pitchFamily="49" charset="-122"/>
                <a:ea typeface="楷体" pitchFamily="49" charset="-122"/>
              </a:rPr>
              <a:t>本章内容</a:t>
            </a:r>
            <a:endParaRPr lang="en-US" altLang="zh-CN" b="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内存管理基本概念：源程序的常规处理流程，地址绑定，逻辑地址空间与物理地址空间；内存保护；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MMU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，动态加载，动态链接，交换，地址管理模型，模型指标。</a:t>
            </a:r>
          </a:p>
          <a:p>
            <a:pPr lvl="0"/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交换与覆盖。</a:t>
            </a:r>
          </a:p>
          <a:p>
            <a:pPr lvl="0"/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连续分配管理方式：单一连续分配算法，基地址寄存器，界限寄存器；动态分区管理，动态存储分配算法，外部碎片，内部碎片。</a:t>
            </a:r>
          </a:p>
          <a:p>
            <a:pPr lvl="0"/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分页管理方式：页，页帧，页表，地址映射流程，硬件支持，页表实现，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TLB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，有效访问时间，页式管理的模型指标分析，页表结构，多级页表，哈希页表，反向页表。</a:t>
            </a:r>
          </a:p>
        </p:txBody>
      </p:sp>
    </p:spTree>
    <p:extLst>
      <p:ext uri="{BB962C8B-B14F-4D97-AF65-F5344CB8AC3E}">
        <p14:creationId xmlns:p14="http://schemas.microsoft.com/office/powerpoint/2010/main" val="34236040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Homework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810518" y="695475"/>
            <a:ext cx="10467082" cy="4530472"/>
          </a:xfrm>
        </p:spPr>
        <p:txBody>
          <a:bodyPr/>
          <a:lstStyle/>
          <a:p>
            <a:pPr eaLnBrk="1" hangingPunct="1"/>
            <a:endParaRPr lang="zh-CN" altLang="en-US" sz="1800" dirty="0">
              <a:latin typeface="Arial" pitchFamily="34" charset="0"/>
              <a:ea typeface="宋体" pitchFamily="2" charset="-122"/>
            </a:endParaRPr>
          </a:p>
          <a:p>
            <a:pPr marL="342900" lvl="1" indent="-342900" eaLnBrk="1" hangingPunct="1"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lang="zh-CN" altLang="en-US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书后习题</a:t>
            </a:r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8.3</a:t>
            </a:r>
            <a:r>
              <a:rPr lang="zh-CN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8.9</a:t>
            </a:r>
            <a:r>
              <a:rPr lang="zh-CN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8.12</a:t>
            </a: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33" y="1600456"/>
            <a:ext cx="8381418" cy="114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77" y="3064625"/>
            <a:ext cx="8383035" cy="25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6453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Homework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810518" y="695475"/>
            <a:ext cx="10467082" cy="4530472"/>
          </a:xfrm>
        </p:spPr>
        <p:txBody>
          <a:bodyPr/>
          <a:lstStyle/>
          <a:p>
            <a:pPr eaLnBrk="1" hangingPunct="1"/>
            <a:endParaRPr lang="zh-CN" altLang="en-US" sz="1800" dirty="0">
              <a:latin typeface="Arial" pitchFamily="34" charset="0"/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98" y="970408"/>
            <a:ext cx="7248578" cy="45625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06040" y="4425728"/>
            <a:ext cx="71715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12</a:t>
            </a:r>
            <a:r>
              <a:rPr lang="zh-CN" altLang="en-US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月</a:t>
            </a:r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3</a:t>
            </a:r>
            <a:r>
              <a:rPr lang="zh-CN" altLang="en-US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日晚上</a:t>
            </a:r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12</a:t>
            </a:r>
            <a:r>
              <a:rPr lang="zh-CN" altLang="en-US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点前提交作业</a:t>
            </a:r>
          </a:p>
          <a:p>
            <a:pPr marL="685800" lvl="2" indent="-342900" eaLnBrk="1" hangingPunct="1"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上传文件时，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"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名字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"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填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"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作业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1"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"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作业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2" 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等，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"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姓氏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"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请填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"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个人姓名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“</a:t>
            </a:r>
          </a:p>
          <a:p>
            <a:pPr marL="685800" lvl="2" indent="-342900" eaLnBrk="1" hangingPunct="1"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文件名以“学号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-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姓名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-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作业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x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”命名，例如“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3170100000-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张三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-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作业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1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”</a:t>
            </a:r>
            <a:endParaRPr lang="en-US" altLang="zh-CN" sz="1600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marL="685800" lvl="2" indent="-342900" eaLnBrk="1" hangingPunct="1"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有问题可询问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TA</a:t>
            </a:r>
            <a:r>
              <a:rPr lang="zh-CN" altLang="en-US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  <a:sym typeface="Times New Roman" panose="02020603050405020304" pitchFamily="18" charset="0"/>
              </a:rPr>
              <a:t>曾奕久     </a:t>
            </a:r>
            <a:r>
              <a:rPr lang="en-US" altLang="zh-CN" sz="1600" dirty="0">
                <a:solidFill>
                  <a:srgbClr val="FF3300"/>
                </a:solidFill>
                <a:latin typeface="Arial" pitchFamily="34" charset="0"/>
                <a:ea typeface="宋体" pitchFamily="2" charset="-122"/>
                <a:sym typeface="Times New Roman" panose="02020603050405020304" pitchFamily="18" charset="0"/>
              </a:rPr>
              <a:t>18888921519  22221190@zju.edu.cn</a:t>
            </a:r>
            <a:endParaRPr lang="zh-CN" altLang="en-US" sz="1600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680551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solidFill>
                  <a:srgbClr val="006699"/>
                </a:solidFill>
              </a:rPr>
              <a:t>End of Chapter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Logical vs. Physical Address Space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53603" name="Picture 3" descr="35744_CH10_FIG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t="-1538" r="-3297" b="-1538"/>
          <a:stretch>
            <a:fillRect/>
          </a:stretch>
        </p:blipFill>
        <p:spPr bwMode="auto">
          <a:xfrm>
            <a:off x="2032000" y="1117600"/>
            <a:ext cx="7808686" cy="5105400"/>
          </a:xfrm>
          <a:prstGeom prst="rect">
            <a:avLst/>
          </a:prstGeom>
          <a:noFill/>
          <a:ln w="9525">
            <a:solidFill>
              <a:schemeClr val="accent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70115</TotalTime>
  <Words>3840</Words>
  <Application>Microsoft Office PowerPoint</Application>
  <PresentationFormat>宽屏</PresentationFormat>
  <Paragraphs>561</Paragraphs>
  <Slides>84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7" baseType="lpstr">
      <vt:lpstr>Monotype Sorts</vt:lpstr>
      <vt:lpstr>华文楷体</vt:lpstr>
      <vt:lpstr>楷体</vt:lpstr>
      <vt:lpstr>楷体_GB2312</vt:lpstr>
      <vt:lpstr>宋体</vt:lpstr>
      <vt:lpstr>Arial</vt:lpstr>
      <vt:lpstr>Courier New</vt:lpstr>
      <vt:lpstr>Garamond</vt:lpstr>
      <vt:lpstr>Helvetica</vt:lpstr>
      <vt:lpstr>Times New Roman</vt:lpstr>
      <vt:lpstr>Verdana</vt:lpstr>
      <vt:lpstr>Webdings</vt:lpstr>
      <vt:lpstr>os-8</vt:lpstr>
      <vt:lpstr>Chapter 8:  Main Memory</vt:lpstr>
      <vt:lpstr>Chapter 8:  Memory Management</vt:lpstr>
      <vt:lpstr>Objectives</vt:lpstr>
      <vt:lpstr>8.1 Background</vt:lpstr>
      <vt:lpstr> Background</vt:lpstr>
      <vt:lpstr>Hierarchical Storage Architecture</vt:lpstr>
      <vt:lpstr>Main Memory</vt:lpstr>
      <vt:lpstr>Logical vs. Physical Address Space</vt:lpstr>
      <vt:lpstr>Logical vs. Physical Address Space</vt:lpstr>
      <vt:lpstr>Base and Limit Registers</vt:lpstr>
      <vt:lpstr>Binding of Instructions and Data to Memory</vt:lpstr>
      <vt:lpstr>Multistep Processing of a User Program </vt:lpstr>
      <vt:lpstr>Memory-Management Unit (MMU)</vt:lpstr>
      <vt:lpstr>Dynamic relocation（动态重定位）</vt:lpstr>
      <vt:lpstr>Dynamic Loading（动态转入）</vt:lpstr>
      <vt:lpstr>Dynamic Linking（动态链接）</vt:lpstr>
      <vt:lpstr>8.2 Swapping（交换技术）</vt:lpstr>
      <vt:lpstr>Swapping（交换技术）</vt:lpstr>
      <vt:lpstr>Schematic View of Swapping</vt:lpstr>
      <vt:lpstr>Swapping (Cont.)</vt:lpstr>
      <vt:lpstr>Swapping on Mobile Systems</vt:lpstr>
      <vt:lpstr>8.3 Contiguous Allocation（连续分配）</vt:lpstr>
      <vt:lpstr>Contiguous Allocation（连续分配）</vt:lpstr>
      <vt:lpstr>Hardware Support for Relocation and Limit Registers</vt:lpstr>
      <vt:lpstr>Contiguous Allocation (Cont.)</vt:lpstr>
      <vt:lpstr>Contiguous Allocation (Cont.)</vt:lpstr>
      <vt:lpstr>Contiguous Allocation (Cont)</vt:lpstr>
      <vt:lpstr>Dynamic Storage-Allocation Problem</vt:lpstr>
      <vt:lpstr>Dynamic Storage-Allocation Problem</vt:lpstr>
      <vt:lpstr>Dynamic Storage-Allocation</vt:lpstr>
      <vt:lpstr>Dynamic Storage-Allocation</vt:lpstr>
      <vt:lpstr>Dynamic Storage-Allocation</vt:lpstr>
      <vt:lpstr>Fragmentation</vt:lpstr>
      <vt:lpstr>Fragmentation</vt:lpstr>
      <vt:lpstr>8.4 Paging（分页，页式存储管理）</vt:lpstr>
      <vt:lpstr> Paging</vt:lpstr>
      <vt:lpstr>Noncontiguous Allocation</vt:lpstr>
      <vt:lpstr>Paging Model of Logical and Physical Memory</vt:lpstr>
      <vt:lpstr>Paging Example</vt:lpstr>
      <vt:lpstr>Address Translation Scheme（地址变换）</vt:lpstr>
      <vt:lpstr>Paging Hardware</vt:lpstr>
      <vt:lpstr>逻辑地址-物理地址转换</vt:lpstr>
      <vt:lpstr>Implementation of Page Table</vt:lpstr>
      <vt:lpstr>Associative Memory</vt:lpstr>
      <vt:lpstr>Paging Hardware With TLB</vt:lpstr>
      <vt:lpstr>Effective Access Time（有效访问时间）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1. Hierarchical Page Tables</vt:lpstr>
      <vt:lpstr>Two-Level Page-Table Scheme</vt:lpstr>
      <vt:lpstr>Two-Level Paging Example</vt:lpstr>
      <vt:lpstr>Address-Translation Scheme</vt:lpstr>
      <vt:lpstr>Three-level Paging Scheme</vt:lpstr>
      <vt:lpstr>2. Hashed Page Tables</vt:lpstr>
      <vt:lpstr>Hashed Page Table</vt:lpstr>
      <vt:lpstr>3. Inverted Page Table</vt:lpstr>
      <vt:lpstr>Inverted Page Table Architecture</vt:lpstr>
      <vt:lpstr>8.5 Segmentation (分段，段式管理)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Example of Segmentation</vt:lpstr>
      <vt:lpstr>8.6 Example: The Intel Pentium</vt:lpstr>
      <vt:lpstr>Example: The Intel Pentium</vt:lpstr>
      <vt:lpstr>Logical to Physical Address Translation in Pentium</vt:lpstr>
      <vt:lpstr>Intel Pentium Segmentation</vt:lpstr>
      <vt:lpstr>Pentium Paging Architecture</vt:lpstr>
      <vt:lpstr>Linear Address in Linux</vt:lpstr>
      <vt:lpstr>Three-level Paging in Linux</vt:lpstr>
      <vt:lpstr>8.8 Summary </vt:lpstr>
      <vt:lpstr>8.8 Summary </vt:lpstr>
      <vt:lpstr>Summary</vt:lpstr>
      <vt:lpstr>Summary</vt:lpstr>
      <vt:lpstr>本章内容</vt:lpstr>
      <vt:lpstr>Homework</vt:lpstr>
      <vt:lpstr>Homework</vt:lpstr>
      <vt:lpstr>End of Chapter 8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9.01</dc:title>
  <dc:creator>jjm</dc:creator>
  <cp:lastModifiedBy>xtommy</cp:lastModifiedBy>
  <cp:revision>348</cp:revision>
  <cp:lastPrinted>2001-06-14T19:17:20Z</cp:lastPrinted>
  <dcterms:created xsi:type="dcterms:W3CDTF">2008-08-19T19:48:45Z</dcterms:created>
  <dcterms:modified xsi:type="dcterms:W3CDTF">2023-11-26T03:24:14Z</dcterms:modified>
</cp:coreProperties>
</file>